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3" r:id="rId5"/>
    <p:sldId id="258" r:id="rId6"/>
    <p:sldId id="274" r:id="rId7"/>
    <p:sldId id="275" r:id="rId8"/>
    <p:sldId id="276" r:id="rId9"/>
    <p:sldId id="281" r:id="rId10"/>
    <p:sldId id="282" r:id="rId11"/>
    <p:sldId id="277" r:id="rId12"/>
    <p:sldId id="278" r:id="rId13"/>
    <p:sldId id="279" r:id="rId14"/>
    <p:sldId id="283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52DC72-3784-4449-8380-C31121D0A70E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91F405-AC11-497F-8AF2-4C555C7B6C8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&#1073;\Downloads\walt_disney_we_wish_you_a_merry_christmas_(NaitiMP3.ru).mp3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270892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Презентация конструкторского </a:t>
            </a:r>
            <a:r>
              <a:rPr lang="ru-RU" sz="4000" smtClean="0"/>
              <a:t>проекта </a:t>
            </a:r>
            <a:r>
              <a:rPr lang="ru-RU" sz="4000" smtClean="0"/>
              <a:t>«</a:t>
            </a:r>
            <a:r>
              <a:rPr lang="ru-RU" sz="4000" dirty="0" smtClean="0"/>
              <a:t>Рождественская сказка»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Методический паспорт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4488" indent="-341313">
              <a:lnSpc>
                <a:spcPct val="80000"/>
              </a:lnSpc>
              <a:spcBef>
                <a:spcPts val="50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FF3300"/>
                </a:solidFill>
              </a:rPr>
              <a:t>Проблема</a:t>
            </a:r>
            <a:endParaRPr lang="ru-RU" sz="2800" b="1" dirty="0" smtClean="0">
              <a:solidFill>
                <a:srgbClr val="333399"/>
              </a:solidFill>
            </a:endParaRPr>
          </a:p>
          <a:p>
            <a:pPr marL="344488" indent="-341313">
              <a:lnSpc>
                <a:spcPct val="80000"/>
              </a:lnSpc>
              <a:spcBef>
                <a:spcPts val="500"/>
              </a:spcBef>
              <a:buNone/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333399"/>
                </a:solidFill>
              </a:rPr>
              <a:t>     </a:t>
            </a:r>
            <a:r>
              <a:rPr lang="ru-RU" sz="2800" b="1" dirty="0" smtClean="0">
                <a:solidFill>
                  <a:srgbClr val="1F497D"/>
                </a:solidFill>
              </a:rPr>
              <a:t>как научить учащихся самостоятельно или при минимальной помощи педагога выбрать оригинальную идею, спланировать, организовать и реализовать собственный конструкторский проект в рамках заявленной темы? </a:t>
            </a:r>
          </a:p>
          <a:p>
            <a:pPr marL="344488" indent="-341313">
              <a:lnSpc>
                <a:spcPct val="80000"/>
              </a:lnSpc>
              <a:spcBef>
                <a:spcPts val="50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2800" b="1" dirty="0" smtClean="0">
              <a:solidFill>
                <a:srgbClr val="333399"/>
              </a:solidFill>
            </a:endParaRPr>
          </a:p>
          <a:p>
            <a:pPr marL="344488" indent="-341313">
              <a:lnSpc>
                <a:spcPct val="80000"/>
              </a:lnSpc>
              <a:spcBef>
                <a:spcPts val="50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FF0000"/>
                </a:solidFill>
              </a:rPr>
              <a:t>Цель </a:t>
            </a:r>
          </a:p>
          <a:p>
            <a:pPr marL="344488" indent="-341313">
              <a:lnSpc>
                <a:spcPct val="80000"/>
              </a:lnSpc>
              <a:spcBef>
                <a:spcPts val="500"/>
              </a:spcBef>
              <a:buNone/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     создание условий для выбора оригинальной идеи и самостоятельной организации конструкторской проектной деятельности.</a:t>
            </a:r>
          </a:p>
          <a:p>
            <a:pPr marL="344488" indent="-341313">
              <a:lnSpc>
                <a:spcPct val="80000"/>
              </a:lnSpc>
              <a:spcBef>
                <a:spcPts val="50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2800" b="1" dirty="0" smtClean="0">
              <a:solidFill>
                <a:srgbClr val="333399"/>
              </a:solidFill>
            </a:endParaRPr>
          </a:p>
          <a:p>
            <a:pPr marL="344488" indent="-341313">
              <a:lnSpc>
                <a:spcPct val="80000"/>
              </a:lnSpc>
              <a:spcBef>
                <a:spcPts val="50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FF3300"/>
                </a:solidFill>
              </a:rPr>
              <a:t>Задачи</a:t>
            </a:r>
            <a:r>
              <a:rPr lang="ru-RU" sz="2800" b="1" dirty="0" smtClean="0">
                <a:solidFill>
                  <a:srgbClr val="333399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(УУД) </a:t>
            </a:r>
            <a:r>
              <a:rPr lang="ru-RU" sz="2800" b="1" dirty="0" smtClean="0">
                <a:solidFill>
                  <a:srgbClr val="333399"/>
                </a:solidFill>
              </a:rPr>
              <a:t> </a:t>
            </a:r>
          </a:p>
          <a:p>
            <a:pPr marL="344488" indent="-341313">
              <a:lnSpc>
                <a:spcPct val="80000"/>
              </a:lnSpc>
              <a:spcBef>
                <a:spcPts val="500"/>
              </a:spcBef>
              <a:buClr>
                <a:srgbClr val="1F497D"/>
              </a:buClr>
              <a:buFont typeface="StarSymbol" charset="0"/>
              <a:buChar char="-"/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совершенствовать уровень развития проектных умений у учащихся;</a:t>
            </a:r>
          </a:p>
          <a:p>
            <a:pPr marL="344488" indent="-341313">
              <a:lnSpc>
                <a:spcPct val="80000"/>
              </a:lnSpc>
              <a:spcBef>
                <a:spcPts val="500"/>
              </a:spcBef>
              <a:buClr>
                <a:srgbClr val="1F497D"/>
              </a:buClr>
              <a:buFont typeface="StarSymbol" charset="0"/>
              <a:buChar char="-"/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развивать УУД: </a:t>
            </a:r>
            <a:r>
              <a:rPr lang="ru-RU" sz="2800" b="1" dirty="0" err="1" smtClean="0">
                <a:solidFill>
                  <a:srgbClr val="1F497D"/>
                </a:solidFill>
              </a:rPr>
              <a:t>целеполагание</a:t>
            </a:r>
            <a:r>
              <a:rPr lang="ru-RU" sz="2800" b="1" dirty="0" smtClean="0">
                <a:solidFill>
                  <a:srgbClr val="1F497D"/>
                </a:solidFill>
              </a:rPr>
              <a:t>, планирование, сотрудничество при работе в группе.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Методический паспорт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50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FF3300"/>
                </a:solidFill>
              </a:rPr>
              <a:t>Тип проекта </a:t>
            </a:r>
            <a:r>
              <a:rPr lang="ru-RU" sz="2800" b="1" dirty="0" smtClean="0">
                <a:solidFill>
                  <a:srgbClr val="1F497D"/>
                </a:solidFill>
              </a:rPr>
              <a:t>– творческий конструкторский проект</a:t>
            </a:r>
          </a:p>
          <a:p>
            <a:pPr>
              <a:spcBef>
                <a:spcPts val="45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FF3300"/>
                </a:solidFill>
              </a:rPr>
              <a:t>Срок проекта</a:t>
            </a:r>
            <a:r>
              <a:rPr lang="ru-RU" b="1" dirty="0" smtClean="0">
                <a:solidFill>
                  <a:srgbClr val="333399"/>
                </a:solidFill>
              </a:rPr>
              <a:t> – </a:t>
            </a:r>
            <a:r>
              <a:rPr lang="ru-RU" b="1" dirty="0" smtClean="0">
                <a:solidFill>
                  <a:srgbClr val="1F497D"/>
                </a:solidFill>
              </a:rPr>
              <a:t>6 недель</a:t>
            </a:r>
          </a:p>
          <a:p>
            <a:pPr>
              <a:spcBef>
                <a:spcPts val="50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FF3300"/>
                </a:solidFill>
              </a:rPr>
              <a:t>Формы работы</a:t>
            </a:r>
            <a:r>
              <a:rPr lang="ru-RU" sz="2800" b="1" dirty="0" smtClean="0">
                <a:solidFill>
                  <a:srgbClr val="333399"/>
                </a:solidFill>
              </a:rPr>
              <a:t> </a:t>
            </a:r>
            <a:r>
              <a:rPr lang="ru-RU" sz="2800" b="1" dirty="0" smtClean="0">
                <a:solidFill>
                  <a:srgbClr val="1F497D"/>
                </a:solidFill>
              </a:rPr>
              <a:t>- индивидуальная работа</a:t>
            </a:r>
          </a:p>
          <a:p>
            <a:pPr>
              <a:spcBef>
                <a:spcPts val="500"/>
              </a:spcBef>
              <a:buNone/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    и работа в группах</a:t>
            </a:r>
          </a:p>
          <a:p>
            <a:pPr>
              <a:spcBef>
                <a:spcPts val="50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FF3300"/>
                </a:solidFill>
              </a:rPr>
              <a:t>Методы работы</a:t>
            </a:r>
          </a:p>
          <a:p>
            <a:pPr>
              <a:spcBef>
                <a:spcPts val="500"/>
              </a:spcBef>
              <a:buNone/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333399"/>
                </a:solidFill>
              </a:rPr>
              <a:t> - </a:t>
            </a:r>
            <a:r>
              <a:rPr lang="ru-RU" sz="2800" b="1" dirty="0" smtClean="0">
                <a:solidFill>
                  <a:srgbClr val="1F497D"/>
                </a:solidFill>
              </a:rPr>
              <a:t>поисковый метод</a:t>
            </a:r>
          </a:p>
          <a:p>
            <a:pPr>
              <a:spcBef>
                <a:spcPts val="500"/>
              </a:spcBef>
              <a:buNone/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 - метод проекта</a:t>
            </a:r>
          </a:p>
          <a:p>
            <a:pPr>
              <a:spcBef>
                <a:spcPts val="500"/>
              </a:spcBef>
              <a:buNone/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 - </a:t>
            </a:r>
            <a:r>
              <a:rPr lang="ru-RU" sz="2800" b="1" dirty="0" err="1" smtClean="0">
                <a:solidFill>
                  <a:srgbClr val="1F497D"/>
                </a:solidFill>
              </a:rPr>
              <a:t>деятельностный</a:t>
            </a:r>
            <a:r>
              <a:rPr lang="ru-RU" sz="2800" b="1" dirty="0" smtClean="0">
                <a:solidFill>
                  <a:srgbClr val="1F497D"/>
                </a:solidFill>
              </a:rPr>
              <a:t> метод.</a:t>
            </a:r>
          </a:p>
          <a:p>
            <a:pPr>
              <a:spcBef>
                <a:spcPts val="500"/>
              </a:spcBef>
              <a:tabLst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2800" b="1" dirty="0" smtClean="0">
              <a:solidFill>
                <a:srgbClr val="1F497D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Проект: «Новогодние сувениры»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ru-RU" sz="2800" b="1" dirty="0" smtClean="0">
                <a:solidFill>
                  <a:srgbClr val="FF3300"/>
                </a:solidFill>
              </a:rPr>
              <a:t>Проблема:</a:t>
            </a:r>
            <a:r>
              <a:rPr lang="ru-RU" sz="2800" b="1" dirty="0" smtClean="0">
                <a:solidFill>
                  <a:srgbClr val="333399"/>
                </a:solidFill>
              </a:rPr>
              <a:t> </a:t>
            </a:r>
            <a:r>
              <a:rPr lang="ru-RU" sz="2800" b="1" dirty="0" smtClean="0">
                <a:solidFill>
                  <a:srgbClr val="FF3300"/>
                </a:solidFill>
              </a:rPr>
              <a:t>  </a:t>
            </a:r>
          </a:p>
          <a:p>
            <a:pPr>
              <a:buNone/>
            </a:pPr>
            <a:r>
              <a:rPr lang="ru-RU" dirty="0" smtClean="0"/>
              <a:t>   Как найти оригинальную идею для ТИКО – изобретения и реализовать её для участия в городском конкурсе.</a:t>
            </a:r>
          </a:p>
          <a:p>
            <a:pPr>
              <a:buNone/>
            </a:pPr>
            <a:r>
              <a:rPr lang="ru-RU" b="1" dirty="0" smtClean="0"/>
              <a:t>Цель: </a:t>
            </a:r>
            <a:r>
              <a:rPr lang="ru-RU" dirty="0" smtClean="0"/>
              <a:t>создание оригинального ТИКО – изобретения по теме «Рождественская сказка»</a:t>
            </a:r>
          </a:p>
          <a:p>
            <a:pPr>
              <a:buNone/>
            </a:pPr>
            <a:r>
              <a:rPr lang="ru-RU" b="1" dirty="0" smtClean="0"/>
              <a:t>Задачи:</a:t>
            </a:r>
          </a:p>
          <a:p>
            <a:pPr>
              <a:buNone/>
            </a:pPr>
            <a:r>
              <a:rPr lang="ru-RU" b="1" dirty="0" smtClean="0"/>
              <a:t>1. </a:t>
            </a:r>
            <a:r>
              <a:rPr lang="ru-RU" dirty="0" smtClean="0"/>
              <a:t>Изучить информацию по темам: «Рождество» и «Новый год» в различных источниках.</a:t>
            </a:r>
          </a:p>
          <a:p>
            <a:pPr>
              <a:buNone/>
            </a:pPr>
            <a:r>
              <a:rPr lang="ru-RU" b="1" dirty="0" smtClean="0"/>
              <a:t>2. </a:t>
            </a:r>
            <a:r>
              <a:rPr lang="ru-RU" dirty="0" smtClean="0"/>
              <a:t>Выполнить индивидуальный или групповой проект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этапы проекта: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9" y="606313"/>
          <a:ext cx="8640960" cy="6445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505"/>
                <a:gridCol w="756073"/>
                <a:gridCol w="2041399"/>
                <a:gridCol w="5378983"/>
              </a:tblGrid>
              <a:tr h="545905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этапа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Содержание этапа</a:t>
                      </a:r>
                      <a:endParaRPr lang="ru-RU" dirty="0"/>
                    </a:p>
                  </a:txBody>
                  <a:tcPr/>
                </a:tc>
              </a:tr>
              <a:tr h="932446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18.11. 2015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Мотивация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Определение темы и цели проекта, формулировка задач предстоящей деятельности</a:t>
                      </a:r>
                      <a:endParaRPr lang="ru-RU" dirty="0"/>
                    </a:p>
                  </a:txBody>
                  <a:tcPr/>
                </a:tc>
              </a:tr>
              <a:tr h="1109525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25.11.2015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Планирование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Поиск</a:t>
                      </a:r>
                      <a:r>
                        <a:rPr lang="ru-RU" baseline="0" dirty="0" smtClean="0"/>
                        <a:t> и и</a:t>
                      </a:r>
                      <a:r>
                        <a:rPr lang="ru-RU" dirty="0" smtClean="0"/>
                        <a:t>зучение информации по темам: «Рождество» и «Новый год» в различных источниках, деление на группы,</a:t>
                      </a:r>
                      <a:r>
                        <a:rPr lang="ru-RU" baseline="0" dirty="0" smtClean="0"/>
                        <a:t> выбор  идеи ТИКО - изобретения</a:t>
                      </a:r>
                      <a:endParaRPr lang="ru-RU" dirty="0"/>
                    </a:p>
                  </a:txBody>
                  <a:tcPr/>
                </a:tc>
              </a:tr>
              <a:tr h="1013822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2.12. 2015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Деятельностный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Создание эскиза изделия, выбор технологии, способа крепления и материалов, цветовой гаммы,</a:t>
                      </a:r>
                      <a:r>
                        <a:rPr lang="ru-RU" baseline="0" dirty="0" smtClean="0"/>
                        <a:t> способа декора, назначения изделия</a:t>
                      </a:r>
                      <a:endParaRPr lang="ru-RU" dirty="0"/>
                    </a:p>
                  </a:txBody>
                  <a:tcPr/>
                </a:tc>
              </a:tr>
              <a:tr h="795787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9.12. 2015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Создание продукта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ТИКО</a:t>
                      </a:r>
                      <a:r>
                        <a:rPr lang="ru-RU" baseline="0" dirty="0" smtClean="0"/>
                        <a:t> – изобретения: 1. «Сапожок Санта – Клауса», 2. «Новогодняя ёлка», 3. «Санта – Клаус»</a:t>
                      </a:r>
                      <a:endParaRPr lang="ru-RU" dirty="0"/>
                    </a:p>
                  </a:txBody>
                  <a:tcPr/>
                </a:tc>
              </a:tr>
              <a:tr h="1109525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16.12. 2015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Презентация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Подготовка презентации проекта, защита конструкторских проектов, совершенствование и объединение ТИКО – изобретений в тематическую композицию</a:t>
                      </a:r>
                      <a:endParaRPr lang="ru-RU" dirty="0"/>
                    </a:p>
                  </a:txBody>
                  <a:tcPr/>
                </a:tc>
              </a:tr>
              <a:tr h="779862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23.12. 2015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Рефлексия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Оценивание деятельности и самооценка учащихся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 над проектом: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500"/>
              </a:spcBef>
              <a:buNone/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1. Поиск и изучение информации по темам: </a:t>
            </a:r>
            <a:r>
              <a:rPr lang="ru-RU" sz="2800" dirty="0" smtClean="0"/>
              <a:t>«Рождество» и «Новый год» (самостоятельно) </a:t>
            </a:r>
            <a:endParaRPr lang="ru-RU" sz="2800" b="1" dirty="0" smtClean="0">
              <a:solidFill>
                <a:srgbClr val="1F497D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None/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r>
              <a:rPr lang="ru-RU" sz="2800" b="1" dirty="0" smtClean="0">
                <a:solidFill>
                  <a:srgbClr val="333399"/>
                </a:solidFill>
              </a:rPr>
              <a:t>2. </a:t>
            </a:r>
            <a:r>
              <a:rPr lang="ru-RU" sz="2800" b="1" dirty="0" smtClean="0">
                <a:solidFill>
                  <a:srgbClr val="1F497D"/>
                </a:solidFill>
              </a:rPr>
              <a:t>Беседа и просмотр иллюстраций по данным темам</a:t>
            </a:r>
          </a:p>
          <a:p>
            <a:pPr>
              <a:lnSpc>
                <a:spcPct val="90000"/>
              </a:lnSpc>
              <a:spcBef>
                <a:spcPts val="500"/>
              </a:spcBef>
              <a:buNone/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3. Выбор идеи для конструирования.</a:t>
            </a:r>
          </a:p>
          <a:p>
            <a:pPr>
              <a:lnSpc>
                <a:spcPct val="90000"/>
              </a:lnSpc>
              <a:spcBef>
                <a:spcPts val="500"/>
              </a:spcBef>
              <a:buNone/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4. Создание эскиза.</a:t>
            </a:r>
          </a:p>
          <a:p>
            <a:pPr>
              <a:lnSpc>
                <a:spcPct val="90000"/>
              </a:lnSpc>
              <a:spcBef>
                <a:spcPts val="500"/>
              </a:spcBef>
              <a:buNone/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5. Конструирование.</a:t>
            </a:r>
          </a:p>
          <a:p>
            <a:pPr>
              <a:lnSpc>
                <a:spcPct val="90000"/>
              </a:lnSpc>
              <a:spcBef>
                <a:spcPts val="500"/>
              </a:spcBef>
              <a:buNone/>
              <a:tabLst>
                <a:tab pos="1217613" algn="l"/>
                <a:tab pos="2132013" algn="l"/>
                <a:tab pos="3046413" algn="l"/>
                <a:tab pos="3960813" algn="l"/>
                <a:tab pos="4875213" algn="l"/>
                <a:tab pos="5789613" algn="l"/>
                <a:tab pos="6704013" algn="l"/>
                <a:tab pos="7618413" algn="l"/>
                <a:tab pos="8532813" algn="l"/>
                <a:tab pos="9447213" algn="l"/>
                <a:tab pos="10361613" algn="l"/>
                <a:tab pos="112760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6. Беседа «Критерии оценивания ТИКО -изобретений». </a:t>
            </a:r>
          </a:p>
          <a:p>
            <a:pPr>
              <a:lnSpc>
                <a:spcPct val="90000"/>
              </a:lnSpc>
              <a:spcBef>
                <a:spcPts val="500"/>
              </a:spcBef>
              <a:buNone/>
              <a:tabLst>
                <a:tab pos="1217613" algn="l"/>
                <a:tab pos="2132013" algn="l"/>
                <a:tab pos="3046413" algn="l"/>
                <a:tab pos="3960813" algn="l"/>
                <a:tab pos="4875213" algn="l"/>
                <a:tab pos="5789613" algn="l"/>
                <a:tab pos="6704013" algn="l"/>
                <a:tab pos="7618413" algn="l"/>
                <a:tab pos="8532813" algn="l"/>
                <a:tab pos="9447213" algn="l"/>
                <a:tab pos="10361613" algn="l"/>
                <a:tab pos="112760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7. Анализ </a:t>
            </a:r>
            <a:r>
              <a:rPr lang="ru-RU" sz="2800" b="1" dirty="0" err="1" smtClean="0">
                <a:solidFill>
                  <a:srgbClr val="1F497D"/>
                </a:solidFill>
              </a:rPr>
              <a:t>ТИКО-изобретений</a:t>
            </a:r>
            <a:r>
              <a:rPr lang="ru-RU" sz="2800" b="1" dirty="0" smtClean="0">
                <a:solidFill>
                  <a:srgbClr val="1F497D"/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ts val="500"/>
              </a:spcBef>
              <a:buNone/>
              <a:tabLst>
                <a:tab pos="1217613" algn="l"/>
                <a:tab pos="2132013" algn="l"/>
                <a:tab pos="3046413" algn="l"/>
                <a:tab pos="3960813" algn="l"/>
                <a:tab pos="4875213" algn="l"/>
                <a:tab pos="5789613" algn="l"/>
                <a:tab pos="6704013" algn="l"/>
                <a:tab pos="7618413" algn="l"/>
                <a:tab pos="8532813" algn="l"/>
                <a:tab pos="9447213" algn="l"/>
                <a:tab pos="10361613" algn="l"/>
                <a:tab pos="112760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8. Совершенствование и объединение </a:t>
            </a:r>
            <a:r>
              <a:rPr lang="ru-RU" sz="2800" b="1" dirty="0" err="1" smtClean="0">
                <a:solidFill>
                  <a:srgbClr val="1F497D"/>
                </a:solidFill>
              </a:rPr>
              <a:t>ТИКО-изобретений</a:t>
            </a:r>
            <a:r>
              <a:rPr lang="ru-RU" sz="2800" b="1" dirty="0" smtClean="0">
                <a:solidFill>
                  <a:srgbClr val="1F497D"/>
                </a:solidFill>
              </a:rPr>
              <a:t> в тематическую композицию.</a:t>
            </a:r>
          </a:p>
          <a:p>
            <a:pPr>
              <a:lnSpc>
                <a:spcPct val="90000"/>
              </a:lnSpc>
              <a:spcBef>
                <a:spcPts val="500"/>
              </a:spcBef>
              <a:buNone/>
              <a:tabLst>
                <a:tab pos="1217613" algn="l"/>
                <a:tab pos="2132013" algn="l"/>
                <a:tab pos="3046413" algn="l"/>
                <a:tab pos="3960813" algn="l"/>
                <a:tab pos="4875213" algn="l"/>
                <a:tab pos="5789613" algn="l"/>
                <a:tab pos="6704013" algn="l"/>
                <a:tab pos="7618413" algn="l"/>
                <a:tab pos="8532813" algn="l"/>
                <a:tab pos="9447213" algn="l"/>
                <a:tab pos="10361613" algn="l"/>
                <a:tab pos="11276013" algn="l"/>
              </a:tabLst>
            </a:pPr>
            <a:r>
              <a:rPr lang="ru-RU" sz="2800" b="1" dirty="0" smtClean="0">
                <a:solidFill>
                  <a:srgbClr val="1F497D"/>
                </a:solidFill>
              </a:rPr>
              <a:t>9. Рефлексия и защита конструкторских проектов  </a:t>
            </a:r>
          </a:p>
          <a:p>
            <a:pPr>
              <a:lnSpc>
                <a:spcPct val="90000"/>
              </a:lnSpc>
              <a:spcBef>
                <a:spcPts val="500"/>
              </a:spcBef>
              <a:buNone/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endParaRPr lang="ru-RU" sz="2800" b="1" dirty="0" smtClean="0">
              <a:solidFill>
                <a:srgbClr val="3333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endParaRPr lang="ru-RU" sz="2800" b="1" dirty="0" smtClean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endParaRPr lang="ru-RU" sz="2800" b="1" dirty="0" smtClean="0">
              <a:solidFill>
                <a:srgbClr val="3333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endParaRPr lang="ru-RU" sz="2800" b="1" dirty="0" smtClean="0">
              <a:solidFill>
                <a:srgbClr val="3333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endParaRPr lang="ru-RU" sz="2800" b="1" dirty="0" smtClean="0">
              <a:solidFill>
                <a:srgbClr val="3333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tabLst>
                <a:tab pos="1787525" algn="l"/>
                <a:tab pos="2701925" algn="l"/>
                <a:tab pos="3616325" algn="l"/>
                <a:tab pos="4530725" algn="l"/>
                <a:tab pos="5445125" algn="l"/>
                <a:tab pos="6359525" algn="l"/>
                <a:tab pos="7273925" algn="l"/>
                <a:tab pos="8188325" algn="l"/>
                <a:tab pos="9102725" algn="l"/>
                <a:tab pos="10017125" algn="l"/>
                <a:tab pos="10931525" algn="l"/>
              </a:tabLst>
            </a:pPr>
            <a:endParaRPr lang="ru-RU" sz="2800" b="1" dirty="0" smtClean="0">
              <a:solidFill>
                <a:srgbClr val="333399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969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Мотивация и планирование: выбор  идеи ТИКО - изобретения 1. «Сапожок Санта – Клауса», </a:t>
            </a:r>
            <a:br>
              <a:rPr lang="ru-RU" dirty="0" smtClean="0"/>
            </a:br>
            <a:r>
              <a:rPr lang="ru-RU" dirty="0" smtClean="0"/>
              <a:t>2. «Новогодняя ёлка», </a:t>
            </a:r>
            <a:br>
              <a:rPr lang="ru-RU" dirty="0" smtClean="0"/>
            </a:br>
            <a:r>
              <a:rPr lang="ru-RU" dirty="0" smtClean="0"/>
              <a:t>3. «Санта – Клаус»</a:t>
            </a:r>
            <a:endParaRPr lang="ru-RU" dirty="0"/>
          </a:p>
        </p:txBody>
      </p:sp>
      <p:pic>
        <p:nvPicPr>
          <p:cNvPr id="1026" name="Picture 2" descr="C:\Users\1б\Favorites\Pictures\сапо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221088"/>
            <a:ext cx="2286000" cy="1905000"/>
          </a:xfrm>
          <a:prstGeom prst="rect">
            <a:avLst/>
          </a:prstGeom>
          <a:noFill/>
        </p:spPr>
      </p:pic>
      <p:pic>
        <p:nvPicPr>
          <p:cNvPr id="1027" name="Picture 3" descr="C:\Users\1б\Favorites\Pictures\ёлк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005064"/>
            <a:ext cx="1876425" cy="2438400"/>
          </a:xfrm>
          <a:prstGeom prst="rect">
            <a:avLst/>
          </a:prstGeom>
          <a:noFill/>
        </p:spPr>
      </p:pic>
      <p:pic>
        <p:nvPicPr>
          <p:cNvPr id="1028" name="Picture 4" descr="C:\Users\1б\Favorites\Pictures\Санта - Клаус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717032"/>
            <a:ext cx="1809750" cy="2533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Деятельностный</a:t>
            </a:r>
            <a:r>
              <a:rPr lang="ru-RU" dirty="0" smtClean="0"/>
              <a:t> этап и создание продукта: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1б\Desktop\Camera\20151216_14573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76872"/>
            <a:ext cx="4040188" cy="3676055"/>
          </a:xfrm>
          <a:prstGeom prst="rect">
            <a:avLst/>
          </a:prstGeom>
          <a:noFill/>
        </p:spPr>
      </p:pic>
      <p:pic>
        <p:nvPicPr>
          <p:cNvPr id="1027" name="Picture 3" descr="C:\Users\1б\Desktop\Camera\20151216_14574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276872"/>
            <a:ext cx="4041775" cy="3676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Деятельностный</a:t>
            </a:r>
            <a:r>
              <a:rPr lang="ru-RU" dirty="0" smtClean="0"/>
              <a:t> этап и создание продукта:</a:t>
            </a:r>
            <a:endParaRPr lang="ru-RU" dirty="0"/>
          </a:p>
        </p:txBody>
      </p:sp>
      <p:pic>
        <p:nvPicPr>
          <p:cNvPr id="2050" name="Picture 2" descr="C:\Users\1б\Desktop\Camera\20151216_1458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32856"/>
            <a:ext cx="4038600" cy="4104456"/>
          </a:xfrm>
          <a:prstGeom prst="rect">
            <a:avLst/>
          </a:prstGeom>
          <a:noFill/>
        </p:spPr>
      </p:pic>
      <p:pic>
        <p:nvPicPr>
          <p:cNvPr id="2051" name="Picture 3" descr="C:\Users\1б\Desktop\Camera\20151216_1458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132856"/>
            <a:ext cx="4038600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Деятельностный</a:t>
            </a:r>
            <a:r>
              <a:rPr lang="ru-RU" dirty="0" smtClean="0"/>
              <a:t> этап и создание продукта:</a:t>
            </a:r>
            <a:endParaRPr lang="ru-RU" dirty="0"/>
          </a:p>
        </p:txBody>
      </p:sp>
      <p:pic>
        <p:nvPicPr>
          <p:cNvPr id="3074" name="Picture 2" descr="C:\Users\1б\Desktop\Camera\20151216_14584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76872"/>
            <a:ext cx="4038600" cy="3744416"/>
          </a:xfrm>
          <a:prstGeom prst="rect">
            <a:avLst/>
          </a:prstGeom>
          <a:noFill/>
        </p:spPr>
      </p:pic>
      <p:pic>
        <p:nvPicPr>
          <p:cNvPr id="3075" name="Picture 3" descr="C:\Users\1б\Desktop\Camera\20151216_1515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76872"/>
            <a:ext cx="4038600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Презентация и рефлексия</a:t>
            </a:r>
            <a:br>
              <a:rPr lang="ru-RU" dirty="0" smtClean="0"/>
            </a:br>
            <a:r>
              <a:rPr lang="ru-RU" dirty="0" smtClean="0"/>
              <a:t>«Сапожок Санта – Клауса»</a:t>
            </a:r>
            <a:endParaRPr lang="ru-RU" dirty="0"/>
          </a:p>
        </p:txBody>
      </p:sp>
      <p:pic>
        <p:nvPicPr>
          <p:cNvPr id="1026" name="Picture 2" descr="C:\Users\1б\Favorites\Pictures\Сапожок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3672408" cy="4320480"/>
          </a:xfrm>
          <a:prstGeom prst="rect">
            <a:avLst/>
          </a:prstGeom>
          <a:noFill/>
        </p:spPr>
      </p:pic>
      <p:pic>
        <p:nvPicPr>
          <p:cNvPr id="4098" name="Picture 2" descr="C:\Users\1б\Desktop\Camera\20151216_1435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060848"/>
            <a:ext cx="4258816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«Новогодняя ёлка»</a:t>
            </a:r>
            <a:endParaRPr lang="ru-RU" dirty="0"/>
          </a:p>
        </p:txBody>
      </p:sp>
      <p:pic>
        <p:nvPicPr>
          <p:cNvPr id="2050" name="Picture 2" descr="C:\Users\1б\Favorites\Pictures\Ёл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88840"/>
            <a:ext cx="3456384" cy="4392488"/>
          </a:xfrm>
          <a:prstGeom prst="rect">
            <a:avLst/>
          </a:prstGeom>
          <a:noFill/>
        </p:spPr>
      </p:pic>
      <p:pic>
        <p:nvPicPr>
          <p:cNvPr id="5122" name="Picture 2" descr="C:\Users\1б\Desktop\Camera\20151216_1601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132856"/>
            <a:ext cx="4038600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«Санта – Клаус»</a:t>
            </a:r>
            <a:endParaRPr lang="ru-RU" dirty="0"/>
          </a:p>
        </p:txBody>
      </p:sp>
      <p:pic>
        <p:nvPicPr>
          <p:cNvPr id="3074" name="Picture 2" descr="C:\Users\1б\Favorites\Pictures\Санта - Клаус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16832"/>
            <a:ext cx="3600400" cy="4392488"/>
          </a:xfrm>
          <a:prstGeom prst="rect">
            <a:avLst/>
          </a:prstGeom>
          <a:noFill/>
        </p:spPr>
      </p:pic>
      <p:pic>
        <p:nvPicPr>
          <p:cNvPr id="6146" name="Picture 2" descr="C:\Users\1б\Desktop\Camera\20151216_1602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16832"/>
            <a:ext cx="4038600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«Новогодние сувениры»</a:t>
            </a:r>
            <a:endParaRPr lang="ru-RU" dirty="0"/>
          </a:p>
        </p:txBody>
      </p:sp>
      <p:pic>
        <p:nvPicPr>
          <p:cNvPr id="4" name="Picture 2" descr="C:\Users\1б\Desktop\Camera\20151216_1554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Спасибо за внимание!</a:t>
            </a:r>
            <a:br>
              <a:rPr lang="ru-RU" dirty="0" smtClean="0"/>
            </a:br>
            <a:r>
              <a:rPr lang="ru-RU" dirty="0" smtClean="0"/>
              <a:t>С наступающим Новым Годом и Рождеством!</a:t>
            </a:r>
            <a:endParaRPr lang="ru-RU" dirty="0"/>
          </a:p>
        </p:txBody>
      </p:sp>
      <p:pic>
        <p:nvPicPr>
          <p:cNvPr id="7171" name="Picture 3" descr="C:\Users\1б\Desktop\Camera\20151216_1555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  <p:pic>
        <p:nvPicPr>
          <p:cNvPr id="9" name="walt_disney_we_wish_you_a_merry_christmas_(NaitiMP3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55576" y="1628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312</TotalTime>
  <Words>465</Words>
  <Application>Microsoft Office PowerPoint</Application>
  <PresentationFormat>Экран (4:3)</PresentationFormat>
  <Paragraphs>80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Презентация конструкторского проекта «Рождественская сказка»</vt:lpstr>
      <vt:lpstr>Методический паспорт проекта</vt:lpstr>
      <vt:lpstr>Методический паспорт проекта</vt:lpstr>
      <vt:lpstr>Проект: «Новогодние сувениры»</vt:lpstr>
      <vt:lpstr>Основные этапы проекта: </vt:lpstr>
      <vt:lpstr>План работы над проектом:</vt:lpstr>
      <vt:lpstr>Мотивация и планирование: выбор  идеи ТИКО - изобретения 1. «Сапожок Санта – Клауса»,  2. «Новогодняя ёлка»,  3. «Санта – Клаус»</vt:lpstr>
      <vt:lpstr>Деятельностный этап и создание продукта:</vt:lpstr>
      <vt:lpstr>Деятельностный этап и создание продукта:</vt:lpstr>
      <vt:lpstr>Деятельностный этап и создание продукта:</vt:lpstr>
      <vt:lpstr>Презентация и рефлексия «Сапожок Санта – Клауса»</vt:lpstr>
      <vt:lpstr>«Новогодняя ёлка»</vt:lpstr>
      <vt:lpstr>«Санта – Клаус»</vt:lpstr>
      <vt:lpstr>«Новогодние сувениры»</vt:lpstr>
      <vt:lpstr>Спасибо за внимание! С наступающим Новым Годом и Рождеством!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конструкторского проекта к городскому конкурсу «ТИКО – изобретатель» в номинации: «Природные зоны»</dc:title>
  <dc:creator>1б</dc:creator>
  <cp:lastModifiedBy>alex</cp:lastModifiedBy>
  <cp:revision>33</cp:revision>
  <dcterms:created xsi:type="dcterms:W3CDTF">2015-10-22T12:35:48Z</dcterms:created>
  <dcterms:modified xsi:type="dcterms:W3CDTF">2016-01-01T16:46:37Z</dcterms:modified>
</cp:coreProperties>
</file>