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</p:sldMasterIdLst>
  <p:notesMasterIdLst>
    <p:notesMasterId r:id="rId17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2" d="100"/>
          <a:sy n="62" d="100"/>
        </p:scale>
        <p:origin x="-67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PlaceHolder 1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 sz="2000">
                <a:latin typeface="Arial"/>
              </a:rPr>
              <a:t>Для правки формата примечаний щелкните мышью</a:t>
            </a:r>
            <a:endParaRPr/>
          </a:p>
        </p:txBody>
      </p:sp>
      <p:sp>
        <p:nvSpPr>
          <p:cNvPr id="77" name="PlaceHolder 2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 sz="1400">
                <a:latin typeface="Times New Roman"/>
              </a:rPr>
              <a:t>&lt;заголовок&gt;</a:t>
            </a:r>
            <a:endParaRPr/>
          </a:p>
        </p:txBody>
      </p:sp>
      <p:sp>
        <p:nvSpPr>
          <p:cNvPr id="78" name="PlaceHolder 3"/>
          <p:cNvSpPr>
            <a:spLocks noGrp="1"/>
          </p:cNvSpPr>
          <p:nvPr>
            <p:ph type="dt"/>
          </p:nvPr>
        </p:nvSpPr>
        <p:spPr>
          <a:xfrm>
            <a:off x="4278960" y="0"/>
            <a:ext cx="3280680" cy="534240"/>
          </a:xfrm>
          <a:prstGeom prst="rect">
            <a:avLst/>
          </a:prstGeom>
        </p:spPr>
        <p:txBody>
          <a:bodyPr lIns="0" tIns="0" rIns="0" bIns="0"/>
          <a:lstStyle/>
          <a:p>
            <a:pPr algn="r"/>
            <a:r>
              <a:rPr lang="ru-RU" sz="1400">
                <a:latin typeface="Times New Roman"/>
              </a:rPr>
              <a:t>&lt;дата/время&gt;</a:t>
            </a:r>
            <a:endParaRPr/>
          </a:p>
        </p:txBody>
      </p:sp>
      <p:sp>
        <p:nvSpPr>
          <p:cNvPr id="79" name="PlaceHolder 4"/>
          <p:cNvSpPr>
            <a:spLocks noGrp="1"/>
          </p:cNvSpPr>
          <p:nvPr>
            <p:ph type="ftr"/>
          </p:nvPr>
        </p:nvSpPr>
        <p:spPr>
          <a:xfrm>
            <a:off x="0" y="10157400"/>
            <a:ext cx="3280680" cy="534240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ru-RU" sz="1400">
                <a:latin typeface="Times New Roman"/>
              </a:rPr>
              <a:t>&lt;нижний колонтитул&gt;</a:t>
            </a:r>
            <a:endParaRPr/>
          </a:p>
        </p:txBody>
      </p:sp>
      <p:sp>
        <p:nvSpPr>
          <p:cNvPr id="80" name="PlaceHolder 5"/>
          <p:cNvSpPr>
            <a:spLocks noGrp="1"/>
          </p:cNvSpPr>
          <p:nvPr>
            <p:ph type="sldNum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</p:spPr>
        <p:txBody>
          <a:bodyPr lIns="0" tIns="0" rIns="0" bIns="0" anchor="b"/>
          <a:lstStyle/>
          <a:p>
            <a:pPr algn="r"/>
            <a:fld id="{8D4A7855-7421-4A8B-8A0B-932CD21E8A40}" type="slidenum">
              <a:rPr lang="ru-RU" sz="1400">
                <a:latin typeface="Times New Roman"/>
              </a:rPr>
              <a:pPr algn="r"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CustomShape 1"/>
          <p:cNvSpPr/>
          <p:nvPr/>
        </p:nvSpPr>
        <p:spPr>
          <a:xfrm>
            <a:off x="685800" y="4343400"/>
            <a:ext cx="5485680" cy="4114080"/>
          </a:xfrm>
          <a:prstGeom prst="rect">
            <a:avLst/>
          </a:prstGeom>
          <a:noFill/>
          <a:ln w="9360">
            <a:noFill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CustomShape 1"/>
          <p:cNvSpPr/>
          <p:nvPr/>
        </p:nvSpPr>
        <p:spPr>
          <a:xfrm>
            <a:off x="685800" y="4343400"/>
            <a:ext cx="5485680" cy="4114080"/>
          </a:xfrm>
          <a:prstGeom prst="rect">
            <a:avLst/>
          </a:prstGeom>
          <a:noFill/>
          <a:ln w="9360">
            <a:noFill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CustomShape 1"/>
          <p:cNvSpPr/>
          <p:nvPr/>
        </p:nvSpPr>
        <p:spPr>
          <a:xfrm>
            <a:off x="685800" y="4343400"/>
            <a:ext cx="5485680" cy="4114080"/>
          </a:xfrm>
          <a:prstGeom prst="rect">
            <a:avLst/>
          </a:prstGeom>
          <a:noFill/>
          <a:ln w="9360">
            <a:noFill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CustomShape 1"/>
          <p:cNvSpPr/>
          <p:nvPr/>
        </p:nvSpPr>
        <p:spPr>
          <a:xfrm>
            <a:off x="685800" y="4343400"/>
            <a:ext cx="5485680" cy="4114080"/>
          </a:xfrm>
          <a:prstGeom prst="rect">
            <a:avLst/>
          </a:prstGeom>
          <a:noFill/>
          <a:ln w="9360">
            <a:noFill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CustomShape 1"/>
          <p:cNvSpPr/>
          <p:nvPr/>
        </p:nvSpPr>
        <p:spPr>
          <a:xfrm>
            <a:off x="685800" y="4343400"/>
            <a:ext cx="5485680" cy="4114080"/>
          </a:xfrm>
          <a:prstGeom prst="rect">
            <a:avLst/>
          </a:prstGeom>
          <a:noFill/>
          <a:ln w="9360">
            <a:noFill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CustomShape 1"/>
          <p:cNvSpPr/>
          <p:nvPr/>
        </p:nvSpPr>
        <p:spPr>
          <a:xfrm>
            <a:off x="685800" y="4343400"/>
            <a:ext cx="5485680" cy="4114080"/>
          </a:xfrm>
          <a:prstGeom prst="rect">
            <a:avLst/>
          </a:prstGeom>
          <a:noFill/>
          <a:ln w="9360">
            <a:noFill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CustomShape 1"/>
          <p:cNvSpPr/>
          <p:nvPr/>
        </p:nvSpPr>
        <p:spPr>
          <a:xfrm>
            <a:off x="685800" y="4343400"/>
            <a:ext cx="5485680" cy="4114080"/>
          </a:xfrm>
          <a:prstGeom prst="rect">
            <a:avLst/>
          </a:prstGeom>
          <a:noFill/>
          <a:ln w="9360">
            <a:noFill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CustomShape 1"/>
          <p:cNvSpPr/>
          <p:nvPr/>
        </p:nvSpPr>
        <p:spPr>
          <a:xfrm>
            <a:off x="685800" y="4343400"/>
            <a:ext cx="5485680" cy="4114080"/>
          </a:xfrm>
          <a:prstGeom prst="rect">
            <a:avLst/>
          </a:prstGeom>
          <a:noFill/>
          <a:ln w="9360">
            <a:noFill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CustomShape 1"/>
          <p:cNvSpPr/>
          <p:nvPr/>
        </p:nvSpPr>
        <p:spPr>
          <a:xfrm>
            <a:off x="685800" y="4343400"/>
            <a:ext cx="5485680" cy="4114080"/>
          </a:xfrm>
          <a:prstGeom prst="rect">
            <a:avLst/>
          </a:prstGeom>
          <a:noFill/>
          <a:ln w="9360">
            <a:noFill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CustomShape 1"/>
          <p:cNvSpPr/>
          <p:nvPr/>
        </p:nvSpPr>
        <p:spPr>
          <a:xfrm>
            <a:off x="685800" y="4343400"/>
            <a:ext cx="5485680" cy="4114080"/>
          </a:xfrm>
          <a:prstGeom prst="rect">
            <a:avLst/>
          </a:prstGeom>
          <a:noFill/>
          <a:ln w="9360">
            <a:noFill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CustomShape 1"/>
          <p:cNvSpPr/>
          <p:nvPr/>
        </p:nvSpPr>
        <p:spPr>
          <a:xfrm>
            <a:off x="685800" y="4343400"/>
            <a:ext cx="5485680" cy="4114080"/>
          </a:xfrm>
          <a:prstGeom prst="rect">
            <a:avLst/>
          </a:prstGeom>
          <a:noFill/>
          <a:ln w="9360">
            <a:noFill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CustomShape 1"/>
          <p:cNvSpPr/>
          <p:nvPr/>
        </p:nvSpPr>
        <p:spPr>
          <a:xfrm>
            <a:off x="685800" y="4343400"/>
            <a:ext cx="5485680" cy="4114080"/>
          </a:xfrm>
          <a:prstGeom prst="rect">
            <a:avLst/>
          </a:prstGeom>
          <a:noFill/>
          <a:ln w="9360">
            <a:noFill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CustomShape 1"/>
          <p:cNvSpPr/>
          <p:nvPr/>
        </p:nvSpPr>
        <p:spPr>
          <a:xfrm>
            <a:off x="685800" y="4343400"/>
            <a:ext cx="5485680" cy="4114080"/>
          </a:xfrm>
          <a:prstGeom prst="rect">
            <a:avLst/>
          </a:prstGeom>
          <a:noFill/>
          <a:ln w="9360">
            <a:noFill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CustomShape 1"/>
          <p:cNvSpPr/>
          <p:nvPr/>
        </p:nvSpPr>
        <p:spPr>
          <a:xfrm>
            <a:off x="685800" y="4343400"/>
            <a:ext cx="5485680" cy="4114080"/>
          </a:xfrm>
          <a:prstGeom prst="rect">
            <a:avLst/>
          </a:prstGeom>
          <a:noFill/>
          <a:ln w="9360">
            <a:noFill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51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5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6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51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51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0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51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82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51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1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5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6" name="PlaceHolder 4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51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1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9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0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51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2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3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4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51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2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7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51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2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30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31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32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51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3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35" name="PlaceHolder 3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pic>
        <p:nvPicPr>
          <p:cNvPr id="36" name="Рисунок 3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79000" y="1604520"/>
            <a:ext cx="4985280" cy="3977280"/>
          </a:xfrm>
          <a:prstGeom prst="rect">
            <a:avLst/>
          </a:prstGeom>
          <a:ln>
            <a:noFill/>
          </a:ln>
        </p:spPr>
      </p:pic>
      <p:pic>
        <p:nvPicPr>
          <p:cNvPr id="37" name="Рисунок 3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79000" y="1604520"/>
            <a:ext cx="4985280" cy="39772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51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43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6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51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4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51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4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48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51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82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51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5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53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54" name="PlaceHolder 4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51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5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57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58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51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6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61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62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51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6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65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51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6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68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69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70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51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7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73" name="PlaceHolder 3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pic>
        <p:nvPicPr>
          <p:cNvPr id="74" name="Рисунок 7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79000" y="1604520"/>
            <a:ext cx="4985280" cy="3977280"/>
          </a:xfrm>
          <a:prstGeom prst="rect">
            <a:avLst/>
          </a:prstGeom>
          <a:ln>
            <a:noFill/>
          </a:ln>
        </p:spPr>
      </p:pic>
      <p:pic>
        <p:nvPicPr>
          <p:cNvPr id="75" name="Рисунок 7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79000" y="1604520"/>
            <a:ext cx="4985280" cy="39772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stomShape 1"/>
          <p:cNvSpPr/>
          <p:nvPr/>
        </p:nvSpPr>
        <p:spPr>
          <a:xfrm>
            <a:off x="457200" y="6245280"/>
            <a:ext cx="2127960" cy="470880"/>
          </a:xfrm>
          <a:prstGeom prst="rect">
            <a:avLst/>
          </a:prstGeom>
          <a:noFill/>
          <a:ln w="9360">
            <a:noFill/>
          </a:ln>
        </p:spPr>
      </p:sp>
      <p:sp>
        <p:nvSpPr>
          <p:cNvPr id="5" name="CustomShape 2"/>
          <p:cNvSpPr/>
          <p:nvPr/>
        </p:nvSpPr>
        <p:spPr>
          <a:xfrm>
            <a:off x="3124080" y="6245280"/>
            <a:ext cx="2890080" cy="470880"/>
          </a:xfrm>
          <a:prstGeom prst="rect">
            <a:avLst/>
          </a:prstGeom>
          <a:noFill/>
          <a:ln w="9360">
            <a:noFill/>
          </a:ln>
        </p:spPr>
      </p:sp>
      <p:sp>
        <p:nvSpPr>
          <p:cNvPr id="2" name="PlaceHolder 3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r>
              <a:rPr lang="ru-RU">
                <a:latin typeface="Arial"/>
              </a:rPr>
              <a:t>Для правки текста заголовка щелкните мышью</a:t>
            </a:r>
            <a:endParaRPr/>
          </a:p>
        </p:txBody>
      </p:sp>
      <p:sp>
        <p:nvSpPr>
          <p:cNvPr id="3" name="PlaceHolder 4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/>
          <a:lstStyle/>
          <a:p>
            <a:pPr>
              <a:buSzPct val="45000"/>
              <a:buFont typeface="StarSymbol"/>
              <a:buChar char=""/>
            </a:pPr>
            <a:r>
              <a:rPr lang="ru-RU">
                <a:latin typeface="Arial"/>
              </a:rPr>
              <a:t>Для правки структуры щелкните мышью</a:t>
            </a:r>
            <a:endParaRPr/>
          </a:p>
          <a:p>
            <a:pPr lvl="1">
              <a:buSzPct val="75000"/>
              <a:buFont typeface="StarSymbol"/>
              <a:buChar char=""/>
            </a:pPr>
            <a:r>
              <a:rPr lang="ru-RU">
                <a:latin typeface="Arial"/>
              </a:rPr>
              <a:t>Второй уровень структуры</a:t>
            </a:r>
            <a:endParaRPr/>
          </a:p>
          <a:p>
            <a:pPr lvl="2">
              <a:buSzPct val="45000"/>
              <a:buFont typeface="StarSymbol"/>
              <a:buChar char=""/>
            </a:pPr>
            <a:r>
              <a:rPr lang="ru-RU">
                <a:latin typeface="Arial"/>
              </a:rPr>
              <a:t>Третий уровень структуры</a:t>
            </a:r>
            <a:endParaRPr/>
          </a:p>
          <a:p>
            <a:pPr lvl="3">
              <a:buSzPct val="75000"/>
              <a:buFont typeface="StarSymbol"/>
              <a:buChar char=""/>
            </a:pPr>
            <a:r>
              <a:rPr lang="ru-RU">
                <a:latin typeface="Arial"/>
              </a:rPr>
              <a:t>Четвёртый уровень структуры</a:t>
            </a:r>
            <a:endParaRPr/>
          </a:p>
          <a:p>
            <a:pPr lvl="4">
              <a:buSzPct val="45000"/>
              <a:buFont typeface="StarSymbol"/>
              <a:buChar char=""/>
            </a:pPr>
            <a:r>
              <a:rPr lang="ru-RU" sz="2000">
                <a:latin typeface="Arial"/>
              </a:rPr>
              <a:t>Пятый уровень структуры</a:t>
            </a:r>
            <a:endParaRPr/>
          </a:p>
          <a:p>
            <a:pPr lvl="5">
              <a:buSzPct val="45000"/>
              <a:buFont typeface="StarSymbol"/>
              <a:buChar char=""/>
            </a:pPr>
            <a:r>
              <a:rPr lang="ru-RU" sz="2000">
                <a:latin typeface="Arial"/>
              </a:rPr>
              <a:t>Шестой уровень структуры</a:t>
            </a:r>
            <a:endParaRPr/>
          </a:p>
          <a:p>
            <a:pPr lvl="6">
              <a:buSzPct val="45000"/>
              <a:buFont typeface="StarSymbol"/>
              <a:buChar char=""/>
            </a:pPr>
            <a:r>
              <a:rPr lang="ru-RU" sz="2000">
                <a:latin typeface="Arial"/>
              </a:rPr>
              <a:t>Седьмой уровень структуры</a:t>
            </a:r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/>
    <p:bodyStyle/>
    <p:otherStyle/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CustomShape 1"/>
          <p:cNvSpPr/>
          <p:nvPr/>
        </p:nvSpPr>
        <p:spPr>
          <a:xfrm>
            <a:off x="457200" y="6245280"/>
            <a:ext cx="2127960" cy="470880"/>
          </a:xfrm>
          <a:prstGeom prst="rect">
            <a:avLst/>
          </a:prstGeom>
          <a:noFill/>
          <a:ln w="9360">
            <a:noFill/>
          </a:ln>
        </p:spPr>
      </p:sp>
      <p:sp>
        <p:nvSpPr>
          <p:cNvPr id="39" name="CustomShape 2"/>
          <p:cNvSpPr/>
          <p:nvPr/>
        </p:nvSpPr>
        <p:spPr>
          <a:xfrm>
            <a:off x="3124080" y="6245280"/>
            <a:ext cx="2890080" cy="470880"/>
          </a:xfrm>
          <a:prstGeom prst="rect">
            <a:avLst/>
          </a:prstGeom>
          <a:noFill/>
          <a:ln w="9360">
            <a:noFill/>
          </a:ln>
        </p:spPr>
      </p:sp>
      <p:sp>
        <p:nvSpPr>
          <p:cNvPr id="40" name="PlaceHolder 3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8880" cy="1249920"/>
          </a:xfrm>
          <a:prstGeom prst="rect">
            <a:avLst/>
          </a:prstGeom>
        </p:spPr>
        <p:txBody>
          <a:bodyPr lIns="0" tIns="0" rIns="0" bIns="0" anchor="ctr"/>
          <a:lstStyle/>
          <a:p>
            <a:r>
              <a:rPr lang="ru-RU">
                <a:latin typeface="Arial"/>
              </a:rPr>
              <a:t>Для правки текста заголовка щелкните мышью</a:t>
            </a:r>
            <a:endParaRPr/>
          </a:p>
        </p:txBody>
      </p:sp>
      <p:sp>
        <p:nvSpPr>
          <p:cNvPr id="41" name="PlaceHolder 4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/>
          <a:lstStyle/>
          <a:p>
            <a:pPr>
              <a:buSzPct val="45000"/>
              <a:buFont typeface="StarSymbol"/>
              <a:buChar char=""/>
            </a:pPr>
            <a:r>
              <a:rPr lang="ru-RU">
                <a:latin typeface="Arial"/>
              </a:rPr>
              <a:t>Для правки структуры щелкните мышью</a:t>
            </a:r>
            <a:endParaRPr/>
          </a:p>
          <a:p>
            <a:pPr lvl="1">
              <a:buSzPct val="75000"/>
              <a:buFont typeface="StarSymbol"/>
              <a:buChar char=""/>
            </a:pPr>
            <a:r>
              <a:rPr lang="ru-RU">
                <a:latin typeface="Arial"/>
              </a:rPr>
              <a:t>Второй уровень структуры</a:t>
            </a:r>
            <a:endParaRPr/>
          </a:p>
          <a:p>
            <a:pPr lvl="2">
              <a:buSzPct val="45000"/>
              <a:buFont typeface="StarSymbol"/>
              <a:buChar char=""/>
            </a:pPr>
            <a:r>
              <a:rPr lang="ru-RU">
                <a:latin typeface="Arial"/>
              </a:rPr>
              <a:t>Третий уровень структуры</a:t>
            </a:r>
            <a:endParaRPr/>
          </a:p>
          <a:p>
            <a:pPr lvl="3">
              <a:buSzPct val="75000"/>
              <a:buFont typeface="StarSymbol"/>
              <a:buChar char=""/>
            </a:pPr>
            <a:r>
              <a:rPr lang="ru-RU">
                <a:latin typeface="Arial"/>
              </a:rPr>
              <a:t>Четвёртый уровень структуры</a:t>
            </a:r>
            <a:endParaRPr/>
          </a:p>
          <a:p>
            <a:pPr lvl="4">
              <a:buSzPct val="45000"/>
              <a:buFont typeface="StarSymbol"/>
              <a:buChar char=""/>
            </a:pPr>
            <a:r>
              <a:rPr lang="ru-RU" sz="2000">
                <a:latin typeface="Arial"/>
              </a:rPr>
              <a:t>Пятый уровень структуры</a:t>
            </a:r>
            <a:endParaRPr/>
          </a:p>
          <a:p>
            <a:pPr lvl="5">
              <a:buSzPct val="45000"/>
              <a:buFont typeface="StarSymbol"/>
              <a:buChar char=""/>
            </a:pPr>
            <a:r>
              <a:rPr lang="ru-RU" sz="2000">
                <a:latin typeface="Arial"/>
              </a:rPr>
              <a:t>Шестой уровень структуры</a:t>
            </a:r>
            <a:endParaRPr/>
          </a:p>
          <a:p>
            <a:pPr lvl="6">
              <a:buSzPct val="45000"/>
              <a:buFont typeface="StarSymbol"/>
              <a:buChar char=""/>
            </a:pPr>
            <a:r>
              <a:rPr lang="ru-RU" sz="2000">
                <a:latin typeface="Arial"/>
              </a:rPr>
              <a:t>Седьмой уровень структуры</a:t>
            </a:r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1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3" Type="http://schemas.openxmlformats.org/officeDocument/2006/relationships/image" Target="../media/image5.png"/><Relationship Id="rId7" Type="http://schemas.openxmlformats.org/officeDocument/2006/relationships/image" Target="../media/image22.jpeg"/><Relationship Id="rId12" Type="http://schemas.openxmlformats.org/officeDocument/2006/relationships/image" Target="../media/image2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jpeg"/><Relationship Id="rId11" Type="http://schemas.openxmlformats.org/officeDocument/2006/relationships/image" Target="../media/image26.jpeg"/><Relationship Id="rId5" Type="http://schemas.openxmlformats.org/officeDocument/2006/relationships/image" Target="../media/image20.jpeg"/><Relationship Id="rId10" Type="http://schemas.openxmlformats.org/officeDocument/2006/relationships/image" Target="../media/image25.jpeg"/><Relationship Id="rId4" Type="http://schemas.openxmlformats.org/officeDocument/2006/relationships/image" Target="../media/image19.jpeg"/><Relationship Id="rId9" Type="http://schemas.openxmlformats.org/officeDocument/2006/relationships/image" Target="../media/image2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8.jpeg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35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4.jpeg"/><Relationship Id="rId5" Type="http://schemas.openxmlformats.org/officeDocument/2006/relationships/image" Target="../media/image33.jpeg"/><Relationship Id="rId4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6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" name="Picture 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9160" y="360"/>
            <a:ext cx="9143280" cy="6857280"/>
          </a:xfrm>
          <a:prstGeom prst="rect">
            <a:avLst/>
          </a:prstGeom>
          <a:ln w="9360">
            <a:noFill/>
          </a:ln>
        </p:spPr>
      </p:pic>
      <p:sp>
        <p:nvSpPr>
          <p:cNvPr id="82" name="CustomShape 1"/>
          <p:cNvSpPr/>
          <p:nvPr/>
        </p:nvSpPr>
        <p:spPr>
          <a:xfrm>
            <a:off x="500040" y="2000160"/>
            <a:ext cx="7714440" cy="2356560"/>
          </a:xfrm>
          <a:prstGeom prst="rect">
            <a:avLst/>
          </a:prstGeom>
          <a:noFill/>
          <a:ln w="9360">
            <a:noFill/>
          </a:ln>
        </p:spPr>
        <p:txBody>
          <a:bodyPr lIns="90000" tIns="46800" rIns="90000" bIns="46800" anchor="ctr"/>
          <a:lstStyle/>
          <a:p>
            <a:pPr algn="ctr">
              <a:lnSpc>
                <a:spcPct val="100000"/>
              </a:lnSpc>
            </a:pPr>
            <a:r>
              <a:rPr lang="ru-RU" sz="4400" b="1">
                <a:solidFill>
                  <a:srgbClr val="CC0000"/>
                </a:solidFill>
                <a:latin typeface="Segoe Print"/>
                <a:ea typeface="Microsoft YaHei"/>
              </a:rPr>
              <a:t>    </a:t>
            </a:r>
            <a:endParaRPr/>
          </a:p>
          <a:p>
            <a:pPr algn="ctr">
              <a:lnSpc>
                <a:spcPct val="100000"/>
              </a:lnSpc>
            </a:pPr>
            <a:r>
              <a:rPr lang="ru-RU" sz="3200" b="1">
                <a:solidFill>
                  <a:srgbClr val="16165D"/>
                </a:solidFill>
                <a:latin typeface="Franklin Gothic Demi"/>
                <a:ea typeface="Microsoft YaHei"/>
              </a:rPr>
              <a:t>Тема:  «Технология                                            ТИКО-конструирования                                      для познавательного развития детей дошкольного возраста»</a:t>
            </a:r>
            <a:endParaRPr/>
          </a:p>
          <a:p>
            <a:pPr algn="ctr">
              <a:lnSpc>
                <a:spcPct val="100000"/>
              </a:lnSpc>
            </a:pPr>
            <a:endParaRPr/>
          </a:p>
          <a:p>
            <a:pPr algn="ctr">
              <a:lnSpc>
                <a:spcPct val="100000"/>
              </a:lnSpc>
            </a:pPr>
            <a:endParaRPr/>
          </a:p>
        </p:txBody>
      </p:sp>
      <p:pic>
        <p:nvPicPr>
          <p:cNvPr id="83" name="Picture 1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88000" y="5477400"/>
            <a:ext cx="2142360" cy="642240"/>
          </a:xfrm>
          <a:prstGeom prst="rect">
            <a:avLst/>
          </a:prstGeom>
          <a:ln w="9360">
            <a:noFill/>
          </a:ln>
        </p:spPr>
      </p:pic>
      <p:pic>
        <p:nvPicPr>
          <p:cNvPr id="84" name="Picture 13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299720" y="228600"/>
            <a:ext cx="1675800" cy="1705680"/>
          </a:xfrm>
          <a:prstGeom prst="rect">
            <a:avLst/>
          </a:prstGeom>
          <a:ln w="9360">
            <a:noFill/>
          </a:ln>
        </p:spPr>
      </p:pic>
      <p:sp>
        <p:nvSpPr>
          <p:cNvPr id="85" name="CustomShape 2"/>
          <p:cNvSpPr/>
          <p:nvPr/>
        </p:nvSpPr>
        <p:spPr>
          <a:xfrm>
            <a:off x="422280" y="3179880"/>
            <a:ext cx="8166960" cy="1369440"/>
          </a:xfrm>
          <a:prstGeom prst="rect">
            <a:avLst/>
          </a:prstGeom>
          <a:noFill/>
          <a:ln w="9360">
            <a:noFill/>
          </a:ln>
        </p:spPr>
      </p:sp>
      <p:sp>
        <p:nvSpPr>
          <p:cNvPr id="86" name="CustomShape 3"/>
          <p:cNvSpPr/>
          <p:nvPr/>
        </p:nvSpPr>
        <p:spPr>
          <a:xfrm>
            <a:off x="714240" y="428760"/>
            <a:ext cx="6857280" cy="1299600"/>
          </a:xfrm>
          <a:prstGeom prst="rect">
            <a:avLst/>
          </a:prstGeom>
          <a:noFill/>
          <a:ln w="9360">
            <a:noFill/>
          </a:ln>
        </p:spPr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ru-RU" sz="2800" b="1">
                <a:solidFill>
                  <a:srgbClr val="7E0021"/>
                </a:solidFill>
                <a:latin typeface="Segoe Print"/>
                <a:ea typeface="Microsoft YaHei"/>
              </a:rPr>
              <a:t> </a:t>
            </a:r>
            <a:r>
              <a:rPr lang="ru-RU" sz="1600" b="1">
                <a:solidFill>
                  <a:srgbClr val="16165D"/>
                </a:solidFill>
                <a:latin typeface="Segoe Print"/>
                <a:ea typeface="Microsoft YaHei"/>
              </a:rPr>
              <a:t>Государственное бюджетное дошкольное образовательное учреждение детский сад № 52                                       Приморского района Санкт-Петербурга</a:t>
            </a:r>
            <a:endParaRPr/>
          </a:p>
        </p:txBody>
      </p:sp>
      <p:sp>
        <p:nvSpPr>
          <p:cNvPr id="87" name="CustomShape 4"/>
          <p:cNvSpPr/>
          <p:nvPr/>
        </p:nvSpPr>
        <p:spPr>
          <a:xfrm>
            <a:off x="2592000" y="4752000"/>
            <a:ext cx="6424200" cy="158364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pPr algn="r">
              <a:lnSpc>
                <a:spcPct val="100000"/>
              </a:lnSpc>
            </a:pPr>
            <a:r>
              <a:rPr lang="ru-RU" sz="1600" b="1">
                <a:solidFill>
                  <a:srgbClr val="16165D"/>
                </a:solidFill>
                <a:latin typeface="Segoe Print"/>
                <a:ea typeface="Microsoft YaHei"/>
              </a:rPr>
              <a:t>Авторы: </a:t>
            </a:r>
            <a:endParaRPr/>
          </a:p>
          <a:p>
            <a:pPr algn="r">
              <a:lnSpc>
                <a:spcPct val="100000"/>
              </a:lnSpc>
            </a:pPr>
            <a:r>
              <a:rPr lang="ru-RU" sz="1600" b="1">
                <a:solidFill>
                  <a:srgbClr val="16165D"/>
                </a:solidFill>
                <a:latin typeface="Segoe Print"/>
                <a:ea typeface="Microsoft YaHei"/>
              </a:rPr>
              <a:t>Старший воспитатель Вдовиченкова Ольга Юрьевна</a:t>
            </a:r>
            <a:endParaRPr/>
          </a:p>
          <a:p>
            <a:pPr algn="r">
              <a:lnSpc>
                <a:spcPct val="100000"/>
              </a:lnSpc>
            </a:pPr>
            <a:r>
              <a:rPr lang="ru-RU" sz="1600" b="1">
                <a:solidFill>
                  <a:srgbClr val="16165D"/>
                </a:solidFill>
                <a:latin typeface="Segoe Print"/>
                <a:ea typeface="Microsoft YaHei"/>
              </a:rPr>
              <a:t>Воспитатель-педагог Дулова Анна Александровна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" name="Picture 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3280" cy="6857280"/>
          </a:xfrm>
          <a:prstGeom prst="rect">
            <a:avLst/>
          </a:prstGeom>
          <a:ln w="9360">
            <a:noFill/>
          </a:ln>
        </p:spPr>
      </p:pic>
      <p:sp>
        <p:nvSpPr>
          <p:cNvPr id="89" name="CustomShape 1"/>
          <p:cNvSpPr/>
          <p:nvPr/>
        </p:nvSpPr>
        <p:spPr>
          <a:xfrm>
            <a:off x="357120" y="0"/>
            <a:ext cx="8354160" cy="2447280"/>
          </a:xfrm>
          <a:prstGeom prst="rect">
            <a:avLst/>
          </a:prstGeom>
          <a:noFill/>
          <a:ln w="9360">
            <a:noFill/>
          </a:ln>
        </p:spPr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ru-RU" sz="2800" b="1">
                <a:solidFill>
                  <a:srgbClr val="7E0021"/>
                </a:solidFill>
                <a:latin typeface="Segoe Print"/>
                <a:ea typeface="Microsoft YaHei"/>
              </a:rPr>
              <a:t> </a:t>
            </a:r>
            <a:endParaRPr/>
          </a:p>
          <a:p>
            <a:pPr algn="ctr">
              <a:lnSpc>
                <a:spcPct val="100000"/>
              </a:lnSpc>
            </a:pPr>
            <a:r>
              <a:rPr lang="ru-RU" sz="2800" b="1">
                <a:solidFill>
                  <a:srgbClr val="16165D"/>
                </a:solidFill>
                <a:latin typeface="Segoe Print"/>
                <a:ea typeface="Microsoft YaHei"/>
              </a:rPr>
              <a:t>В чем особенность программы работы с</a:t>
            </a:r>
            <a:endParaRPr/>
          </a:p>
          <a:p>
            <a:pPr algn="ctr">
              <a:lnSpc>
                <a:spcPct val="100000"/>
              </a:lnSpc>
            </a:pPr>
            <a:endParaRPr/>
          </a:p>
          <a:p>
            <a:pPr algn="ctr"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endParaRPr/>
          </a:p>
          <a:p>
            <a:pPr algn="just">
              <a:lnSpc>
                <a:spcPct val="100000"/>
              </a:lnSpc>
            </a:pPr>
            <a:r>
              <a:rPr lang="ru-RU" sz="2000" b="1">
                <a:solidFill>
                  <a:srgbClr val="16165D"/>
                </a:solidFill>
                <a:latin typeface="Segoe Print"/>
                <a:ea typeface="Microsoft YaHei"/>
              </a:rPr>
              <a:t>Технология ТИКО-конструирования разработана с учетом требований ФГОС ДО и соответствует возрастным особенностям дошкольников от 3 до 7 лет.</a:t>
            </a:r>
            <a:endParaRPr/>
          </a:p>
          <a:p>
            <a:pPr algn="just">
              <a:lnSpc>
                <a:spcPct val="100000"/>
              </a:lnSpc>
            </a:pPr>
            <a:endParaRPr/>
          </a:p>
          <a:p>
            <a:pPr algn="just">
              <a:lnSpc>
                <a:spcPct val="100000"/>
              </a:lnSpc>
            </a:pPr>
            <a:r>
              <a:rPr lang="ru-RU" sz="2000" b="1">
                <a:solidFill>
                  <a:srgbClr val="16165D"/>
                </a:solidFill>
                <a:latin typeface="Segoe Print"/>
                <a:ea typeface="Microsoft YaHei"/>
              </a:rPr>
              <a:t>Практические занятия и занимательные упражнения позволяют нам формировать и развивать пространственные, зрительные и математические представления через игровой формат занятий.</a:t>
            </a:r>
            <a:endParaRPr/>
          </a:p>
          <a:p>
            <a:pPr algn="just">
              <a:lnSpc>
                <a:spcPct val="100000"/>
              </a:lnSpc>
            </a:pPr>
            <a:endParaRPr/>
          </a:p>
          <a:p>
            <a:pPr algn="just">
              <a:lnSpc>
                <a:spcPct val="100000"/>
              </a:lnSpc>
            </a:pPr>
            <a:r>
              <a:rPr lang="ru-RU" sz="2000" b="1">
                <a:solidFill>
                  <a:srgbClr val="16165D"/>
                </a:solidFill>
                <a:latin typeface="Segoe Print"/>
                <a:ea typeface="Microsoft YaHei"/>
              </a:rPr>
              <a:t>Дети успешно овладевают основными приёмами умственной деятельности, ориентируются на плоскости и в пространстве, общаются, работают в группе, коллективе, увлекаются самостоятельным техническим творчеством.</a:t>
            </a:r>
            <a:endParaRPr/>
          </a:p>
        </p:txBody>
      </p:sp>
      <p:pic>
        <p:nvPicPr>
          <p:cNvPr id="90" name="Picture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143160" y="1000080"/>
            <a:ext cx="2663280" cy="646920"/>
          </a:xfrm>
          <a:prstGeom prst="rect">
            <a:avLst/>
          </a:prstGeom>
          <a:ln w="9360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" name="Picture 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3280" cy="6857280"/>
          </a:xfrm>
          <a:prstGeom prst="rect">
            <a:avLst/>
          </a:prstGeom>
          <a:ln w="9360">
            <a:noFill/>
          </a:ln>
        </p:spPr>
      </p:pic>
      <p:sp>
        <p:nvSpPr>
          <p:cNvPr id="92" name="CustomShape 1"/>
          <p:cNvSpPr/>
          <p:nvPr/>
        </p:nvSpPr>
        <p:spPr>
          <a:xfrm>
            <a:off x="544680" y="0"/>
            <a:ext cx="8166960" cy="2447280"/>
          </a:xfrm>
          <a:prstGeom prst="rect">
            <a:avLst/>
          </a:prstGeom>
          <a:noFill/>
          <a:ln w="9360">
            <a:noFill/>
          </a:ln>
        </p:spPr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ru-RU" sz="2800" b="1">
                <a:solidFill>
                  <a:srgbClr val="7E0021"/>
                </a:solidFill>
                <a:latin typeface="Segoe Print"/>
                <a:ea typeface="Microsoft YaHei"/>
              </a:rPr>
              <a:t> </a:t>
            </a:r>
            <a:endParaRPr/>
          </a:p>
          <a:p>
            <a:pPr algn="ctr">
              <a:lnSpc>
                <a:spcPct val="100000"/>
              </a:lnSpc>
            </a:pPr>
            <a:r>
              <a:rPr lang="ru-RU" sz="2000" b="1">
                <a:solidFill>
                  <a:srgbClr val="7E0021"/>
                </a:solidFill>
                <a:latin typeface="Segoe Print"/>
                <a:ea typeface="Microsoft YaHei"/>
              </a:rPr>
              <a:t>Основной </a:t>
            </a:r>
            <a:r>
              <a:rPr lang="ru-RU" sz="2000" b="1">
                <a:solidFill>
                  <a:srgbClr val="FF0000"/>
                </a:solidFill>
                <a:latin typeface="Segoe Print"/>
                <a:ea typeface="Microsoft YaHei"/>
              </a:rPr>
              <a:t>целью</a:t>
            </a:r>
            <a:r>
              <a:rPr lang="ru-RU" sz="2000" b="1">
                <a:solidFill>
                  <a:srgbClr val="7E0021"/>
                </a:solidFill>
                <a:latin typeface="Segoe Print"/>
                <a:ea typeface="Microsoft YaHei"/>
              </a:rPr>
              <a:t> является формирование у воспитанников способности и готовности к созидательному творчеству в окружающем мире и формирование элементарных математических представлений.</a:t>
            </a:r>
            <a:endParaRPr/>
          </a:p>
          <a:p>
            <a:pPr algn="ctr">
              <a:lnSpc>
                <a:spcPct val="100000"/>
              </a:lnSpc>
            </a:pPr>
            <a:endParaRPr/>
          </a:p>
          <a:p>
            <a:pPr algn="ctr">
              <a:lnSpc>
                <a:spcPct val="100000"/>
              </a:lnSpc>
            </a:pPr>
            <a:endParaRPr/>
          </a:p>
          <a:p>
            <a:pPr algn="ctr">
              <a:lnSpc>
                <a:spcPct val="100000"/>
              </a:lnSpc>
            </a:pPr>
            <a:endParaRPr/>
          </a:p>
          <a:p>
            <a:pPr algn="ctr">
              <a:lnSpc>
                <a:spcPct val="100000"/>
              </a:lnSpc>
            </a:pPr>
            <a:endParaRPr/>
          </a:p>
          <a:p>
            <a:pPr algn="ctr">
              <a:lnSpc>
                <a:spcPct val="100000"/>
              </a:lnSpc>
            </a:pPr>
            <a:endParaRPr/>
          </a:p>
          <a:p>
            <a:pPr algn="ctr">
              <a:lnSpc>
                <a:spcPct val="100000"/>
              </a:lnSpc>
            </a:pPr>
            <a:endParaRPr/>
          </a:p>
          <a:p>
            <a:pPr algn="ctr">
              <a:lnSpc>
                <a:spcPct val="100000"/>
              </a:lnSpc>
            </a:pPr>
            <a:endParaRPr/>
          </a:p>
          <a:p>
            <a:pPr algn="ctr">
              <a:lnSpc>
                <a:spcPct val="100000"/>
              </a:lnSpc>
            </a:pPr>
            <a:endParaRPr/>
          </a:p>
          <a:p>
            <a:pPr algn="ctr">
              <a:lnSpc>
                <a:spcPct val="100000"/>
              </a:lnSpc>
            </a:pPr>
            <a:endParaRPr/>
          </a:p>
          <a:p>
            <a:pPr algn="ctr"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endParaRPr/>
          </a:p>
        </p:txBody>
      </p:sp>
      <p:pic>
        <p:nvPicPr>
          <p:cNvPr id="93" name="Picture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63640" y="1871640"/>
            <a:ext cx="7414560" cy="4463280"/>
          </a:xfrm>
          <a:prstGeom prst="rect">
            <a:avLst/>
          </a:prstGeom>
          <a:ln w="9360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Picture 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3280" cy="6857280"/>
          </a:xfrm>
          <a:prstGeom prst="rect">
            <a:avLst/>
          </a:prstGeom>
          <a:ln w="9360">
            <a:noFill/>
          </a:ln>
        </p:spPr>
      </p:pic>
      <p:sp>
        <p:nvSpPr>
          <p:cNvPr id="95" name="CustomShape 1"/>
          <p:cNvSpPr/>
          <p:nvPr/>
        </p:nvSpPr>
        <p:spPr>
          <a:xfrm>
            <a:off x="576360" y="144360"/>
            <a:ext cx="7990920" cy="4968000"/>
          </a:xfrm>
          <a:prstGeom prst="rect">
            <a:avLst/>
          </a:prstGeom>
          <a:noFill/>
          <a:ln w="9360">
            <a:noFill/>
          </a:ln>
        </p:spPr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endParaRPr/>
          </a:p>
          <a:p>
            <a:pPr algn="ctr">
              <a:lnSpc>
                <a:spcPct val="100000"/>
              </a:lnSpc>
            </a:pPr>
            <a:endParaRPr/>
          </a:p>
          <a:p>
            <a:pPr algn="ctr">
              <a:lnSpc>
                <a:spcPct val="100000"/>
              </a:lnSpc>
            </a:pPr>
            <a:r>
              <a:rPr lang="ru-RU" sz="2000" b="1" dirty="0">
                <a:solidFill>
                  <a:srgbClr val="002060"/>
                </a:solidFill>
                <a:latin typeface="Segoe Print"/>
                <a:ea typeface="Microsoft YaHei"/>
              </a:rPr>
              <a:t>Соответственно ставим и решаем перед собой задачи:</a:t>
            </a:r>
            <a:endParaRPr/>
          </a:p>
          <a:p>
            <a:pPr algn="ctr">
              <a:lnSpc>
                <a:spcPct val="100000"/>
              </a:lnSpc>
            </a:pPr>
            <a:endParaRPr/>
          </a:p>
          <a:p>
            <a:pPr algn="just">
              <a:lnSpc>
                <a:spcPct val="100000"/>
              </a:lnSpc>
            </a:pPr>
            <a:r>
              <a:rPr lang="ru-RU" sz="2000" b="1" dirty="0">
                <a:solidFill>
                  <a:srgbClr val="002060"/>
                </a:solidFill>
                <a:latin typeface="Segoe Print"/>
                <a:ea typeface="Microsoft YaHei"/>
              </a:rPr>
              <a:t>- увлечь детей активной творческой деятельностью;</a:t>
            </a:r>
            <a:endParaRPr/>
          </a:p>
          <a:p>
            <a:pPr algn="just">
              <a:lnSpc>
                <a:spcPct val="100000"/>
              </a:lnSpc>
            </a:pPr>
            <a:endParaRPr/>
          </a:p>
          <a:p>
            <a:pPr algn="just">
              <a:lnSpc>
                <a:spcPct val="100000"/>
              </a:lnSpc>
              <a:buFontTx/>
              <a:buChar char="-"/>
            </a:pPr>
            <a:r>
              <a:rPr lang="ru-RU" sz="2000" b="1" dirty="0" smtClean="0">
                <a:solidFill>
                  <a:srgbClr val="002060"/>
                </a:solidFill>
                <a:latin typeface="Segoe Print"/>
                <a:ea typeface="Microsoft YaHei"/>
              </a:rPr>
              <a:t>познакомить </a:t>
            </a:r>
            <a:r>
              <a:rPr lang="ru-RU" sz="2000" b="1" dirty="0">
                <a:solidFill>
                  <a:srgbClr val="002060"/>
                </a:solidFill>
                <a:latin typeface="Segoe Print"/>
                <a:ea typeface="Microsoft YaHei"/>
              </a:rPr>
              <a:t>с геометрическими фигурами и объемными телами</a:t>
            </a:r>
            <a:r>
              <a:rPr lang="ru-RU" sz="2000" b="1" dirty="0" smtClean="0">
                <a:solidFill>
                  <a:srgbClr val="002060"/>
                </a:solidFill>
                <a:latin typeface="Segoe Print"/>
                <a:ea typeface="Microsoft YaHei"/>
              </a:rPr>
              <a:t>;</a:t>
            </a:r>
          </a:p>
          <a:p>
            <a:pPr algn="just">
              <a:lnSpc>
                <a:spcPct val="100000"/>
              </a:lnSpc>
              <a:buFontTx/>
              <a:buChar char="-"/>
            </a:pPr>
            <a:endParaRPr lang="ru-RU" sz="2000" b="1" dirty="0" smtClean="0">
              <a:solidFill>
                <a:srgbClr val="002060"/>
              </a:solidFill>
              <a:latin typeface="Segoe Print"/>
              <a:ea typeface="Microsoft YaHei"/>
            </a:endParaRPr>
          </a:p>
          <a:p>
            <a:pPr algn="just"/>
            <a:r>
              <a:rPr lang="ru-RU" b="1" dirty="0" smtClean="0">
                <a:solidFill>
                  <a:srgbClr val="002060"/>
                </a:solidFill>
                <a:latin typeface="Segoe Print"/>
                <a:ea typeface="Microsoft YaHei"/>
              </a:rPr>
              <a:t>- развивать интерес к исследовательской деятельности и моделированию;</a:t>
            </a:r>
            <a:endParaRPr/>
          </a:p>
          <a:p>
            <a:pPr algn="just">
              <a:lnSpc>
                <a:spcPct val="100000"/>
              </a:lnSpc>
            </a:pPr>
            <a:endParaRPr/>
          </a:p>
          <a:p>
            <a:pPr algn="just">
              <a:lnSpc>
                <a:spcPct val="100000"/>
              </a:lnSpc>
            </a:pPr>
            <a:r>
              <a:rPr lang="ru-RU" sz="2000" b="1" dirty="0">
                <a:solidFill>
                  <a:srgbClr val="002060"/>
                </a:solidFill>
                <a:latin typeface="Segoe Print"/>
                <a:ea typeface="Microsoft YaHei"/>
              </a:rPr>
              <a:t>- укрепить детские пальчики и кисти, развивая тем самым мелкую моторику, это залог и предпосылки к успешного обучения письму в начальной школе;</a:t>
            </a:r>
            <a:endParaRPr/>
          </a:p>
          <a:p>
            <a:pPr algn="just">
              <a:lnSpc>
                <a:spcPct val="100000"/>
              </a:lnSpc>
            </a:pPr>
            <a:endParaRPr/>
          </a:p>
          <a:p>
            <a:pPr algn="just">
              <a:lnSpc>
                <a:spcPct val="100000"/>
              </a:lnSpc>
            </a:pPr>
            <a:r>
              <a:rPr lang="ru-RU" sz="2000" b="1" dirty="0">
                <a:solidFill>
                  <a:srgbClr val="002060"/>
                </a:solidFill>
                <a:latin typeface="Segoe Print"/>
                <a:ea typeface="Microsoft YaHei"/>
              </a:rPr>
              <a:t>- штриховка схем — обеспечивает развитие </a:t>
            </a:r>
            <a:endParaRPr/>
          </a:p>
          <a:p>
            <a:pPr algn="just">
              <a:lnSpc>
                <a:spcPct val="100000"/>
              </a:lnSpc>
            </a:pPr>
            <a:r>
              <a:rPr lang="ru-RU" sz="2000" b="1" dirty="0">
                <a:solidFill>
                  <a:srgbClr val="002060"/>
                </a:solidFill>
                <a:latin typeface="Segoe Print"/>
                <a:ea typeface="Microsoft YaHei"/>
              </a:rPr>
              <a:t>зрительно—моторной  координации.</a:t>
            </a:r>
            <a:endParaRPr/>
          </a:p>
        </p:txBody>
      </p:sp>
      <p:pic>
        <p:nvPicPr>
          <p:cNvPr id="96" name="Picture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072120" y="5822640"/>
            <a:ext cx="2642400" cy="690840"/>
          </a:xfrm>
          <a:prstGeom prst="rect">
            <a:avLst/>
          </a:prstGeom>
          <a:ln w="9360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" name="Picture 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3280" cy="6857280"/>
          </a:xfrm>
          <a:prstGeom prst="rect">
            <a:avLst/>
          </a:prstGeom>
          <a:ln w="9360">
            <a:noFill/>
          </a:ln>
        </p:spPr>
      </p:pic>
      <p:sp>
        <p:nvSpPr>
          <p:cNvPr id="98" name="CustomShape 1"/>
          <p:cNvSpPr/>
          <p:nvPr/>
        </p:nvSpPr>
        <p:spPr>
          <a:xfrm>
            <a:off x="287280" y="330120"/>
            <a:ext cx="8640000" cy="677160"/>
          </a:xfrm>
          <a:prstGeom prst="rect">
            <a:avLst/>
          </a:prstGeom>
          <a:noFill/>
          <a:ln w="9360">
            <a:noFill/>
          </a:ln>
        </p:spPr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ru-RU" sz="3200" b="1">
                <a:solidFill>
                  <a:srgbClr val="7E0000"/>
                </a:solidFill>
                <a:latin typeface="Segoe Print"/>
                <a:ea typeface="Microsoft YaHei"/>
              </a:rPr>
              <a:t>Последовательность конструирования:</a:t>
            </a:r>
            <a:endParaRPr/>
          </a:p>
        </p:txBody>
      </p:sp>
      <p:sp>
        <p:nvSpPr>
          <p:cNvPr id="99" name="CustomShape 2"/>
          <p:cNvSpPr/>
          <p:nvPr/>
        </p:nvSpPr>
        <p:spPr>
          <a:xfrm>
            <a:off x="571320" y="1071720"/>
            <a:ext cx="8355960" cy="928080"/>
          </a:xfrm>
          <a:prstGeom prst="rect">
            <a:avLst/>
          </a:prstGeom>
          <a:noFill/>
          <a:ln w="9360">
            <a:noFill/>
          </a:ln>
        </p:spPr>
        <p:txBody>
          <a:bodyPr lIns="90000" tIns="46800" rIns="90000" bIns="46800"/>
          <a:lstStyle/>
          <a:p>
            <a:pPr>
              <a:lnSpc>
                <a:spcPct val="100000"/>
              </a:lnSpc>
              <a:buBlip>
                <a:blip r:embed="rId4"/>
              </a:buBlip>
            </a:pPr>
            <a:r>
              <a:rPr lang="ru-RU" sz="2400" b="1">
                <a:solidFill>
                  <a:srgbClr val="16165D"/>
                </a:solidFill>
                <a:latin typeface="Segoe Print"/>
                <a:ea typeface="Microsoft YaHei"/>
              </a:rPr>
              <a:t>Индивидуальная работа:                            конструирование отдельных  фигур по теме.</a:t>
            </a:r>
            <a:endParaRPr/>
          </a:p>
        </p:txBody>
      </p:sp>
      <p:pic>
        <p:nvPicPr>
          <p:cNvPr id="100" name="Picture 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248000" y="2298600"/>
            <a:ext cx="4823640" cy="2955240"/>
          </a:xfrm>
          <a:prstGeom prst="rect">
            <a:avLst/>
          </a:prstGeom>
          <a:ln w="9360">
            <a:noFill/>
          </a:ln>
        </p:spPr>
      </p:pic>
      <p:pic>
        <p:nvPicPr>
          <p:cNvPr id="101" name="Picture 9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42920" y="2286000"/>
            <a:ext cx="3967920" cy="4366440"/>
          </a:xfrm>
          <a:prstGeom prst="rect">
            <a:avLst/>
          </a:prstGeom>
          <a:ln w="9360">
            <a:noFill/>
          </a:ln>
        </p:spPr>
      </p:pic>
      <p:pic>
        <p:nvPicPr>
          <p:cNvPr id="102" name="Picture 10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5976000" y="5716080"/>
            <a:ext cx="2999520" cy="835560"/>
          </a:xfrm>
          <a:prstGeom prst="rect">
            <a:avLst/>
          </a:prstGeom>
          <a:ln w="9360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" name="Picture 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3280" cy="6857280"/>
          </a:xfrm>
          <a:prstGeom prst="rect">
            <a:avLst/>
          </a:prstGeom>
          <a:ln w="9360">
            <a:noFill/>
          </a:ln>
        </p:spPr>
      </p:pic>
      <p:pic>
        <p:nvPicPr>
          <p:cNvPr id="104" name="Picture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887640" y="216000"/>
            <a:ext cx="5039640" cy="3094920"/>
          </a:xfrm>
          <a:prstGeom prst="rect">
            <a:avLst/>
          </a:prstGeom>
          <a:ln w="9360">
            <a:noFill/>
          </a:ln>
        </p:spPr>
      </p:pic>
      <p:pic>
        <p:nvPicPr>
          <p:cNvPr id="105" name="Picture 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35000" y="3384720"/>
            <a:ext cx="5191920" cy="3256920"/>
          </a:xfrm>
          <a:prstGeom prst="rect">
            <a:avLst/>
          </a:prstGeom>
          <a:ln w="9360">
            <a:noFill/>
          </a:ln>
        </p:spPr>
      </p:pic>
      <p:pic>
        <p:nvPicPr>
          <p:cNvPr id="106" name="Picture 8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5545800" y="5111640"/>
            <a:ext cx="3238200" cy="792360"/>
          </a:xfrm>
          <a:prstGeom prst="rect">
            <a:avLst/>
          </a:prstGeom>
          <a:ln w="9360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" name="Picture 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3280" cy="6857280"/>
          </a:xfrm>
          <a:prstGeom prst="rect">
            <a:avLst/>
          </a:prstGeom>
          <a:ln w="9360">
            <a:noFill/>
          </a:ln>
        </p:spPr>
      </p:pic>
      <p:pic>
        <p:nvPicPr>
          <p:cNvPr id="108" name="Picture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50920" y="576360"/>
            <a:ext cx="2772720" cy="4852440"/>
          </a:xfrm>
          <a:prstGeom prst="rect">
            <a:avLst/>
          </a:prstGeom>
          <a:ln w="9360">
            <a:noFill/>
          </a:ln>
        </p:spPr>
      </p:pic>
      <p:pic>
        <p:nvPicPr>
          <p:cNvPr id="109" name="Picture 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168720" y="647640"/>
            <a:ext cx="5831640" cy="3671280"/>
          </a:xfrm>
          <a:prstGeom prst="rect">
            <a:avLst/>
          </a:prstGeom>
          <a:ln w="9360">
            <a:noFill/>
          </a:ln>
        </p:spPr>
      </p:pic>
      <p:pic>
        <p:nvPicPr>
          <p:cNvPr id="110" name="Picture 8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5400000" y="5112000"/>
            <a:ext cx="3598200" cy="792720"/>
          </a:xfrm>
          <a:prstGeom prst="rect">
            <a:avLst/>
          </a:prstGeom>
          <a:ln w="9360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" name="Picture 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3280" cy="6857280"/>
          </a:xfrm>
          <a:prstGeom prst="rect">
            <a:avLst/>
          </a:prstGeom>
          <a:ln w="9360">
            <a:noFill/>
          </a:ln>
        </p:spPr>
      </p:pic>
      <p:sp>
        <p:nvSpPr>
          <p:cNvPr id="112" name="CustomShape 1"/>
          <p:cNvSpPr/>
          <p:nvPr/>
        </p:nvSpPr>
        <p:spPr>
          <a:xfrm>
            <a:off x="500040" y="0"/>
            <a:ext cx="8211600" cy="2447280"/>
          </a:xfrm>
          <a:prstGeom prst="rect">
            <a:avLst/>
          </a:prstGeom>
          <a:noFill/>
          <a:ln w="9360">
            <a:noFill/>
          </a:ln>
        </p:spPr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ru-RU" sz="2800" b="1">
                <a:solidFill>
                  <a:srgbClr val="7E0021"/>
                </a:solidFill>
                <a:latin typeface="Segoe Print"/>
                <a:ea typeface="Microsoft YaHei"/>
              </a:rPr>
              <a:t> </a:t>
            </a:r>
            <a:r>
              <a:rPr lang="ru-RU" sz="2000" b="1">
                <a:solidFill>
                  <a:srgbClr val="16165D"/>
                </a:solidFill>
                <a:latin typeface="Segoe Print"/>
                <a:ea typeface="Microsoft YaHei"/>
              </a:rPr>
              <a:t>На занятиях «Родничок и ТИКО» дети знакомятся с основными геометрическими фигурами, их параметрами. При работе с ТИКО-конструктором формируется глазомер, дети учатся видеть в сложных объемных объектах более простые формы, знакомятся с понятиями «призма», «пирамида», «многоугольник», «многогранник», «основание», «ребро», «грань» и др.</a:t>
            </a:r>
            <a:endParaRPr/>
          </a:p>
          <a:p>
            <a:pPr algn="ctr">
              <a:lnSpc>
                <a:spcPct val="100000"/>
              </a:lnSpc>
            </a:pPr>
            <a:endParaRPr/>
          </a:p>
          <a:p>
            <a:pPr algn="ctr">
              <a:lnSpc>
                <a:spcPct val="100000"/>
              </a:lnSpc>
            </a:pPr>
            <a:endParaRPr/>
          </a:p>
        </p:txBody>
      </p:sp>
      <p:pic>
        <p:nvPicPr>
          <p:cNvPr id="113" name="Picture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44000" y="2520000"/>
            <a:ext cx="2015280" cy="1583640"/>
          </a:xfrm>
          <a:prstGeom prst="rect">
            <a:avLst/>
          </a:prstGeom>
          <a:ln w="9360">
            <a:noFill/>
          </a:ln>
        </p:spPr>
      </p:pic>
      <p:pic>
        <p:nvPicPr>
          <p:cNvPr id="114" name="Picture 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448000" y="4464000"/>
            <a:ext cx="1828080" cy="1583640"/>
          </a:xfrm>
          <a:prstGeom prst="rect">
            <a:avLst/>
          </a:prstGeom>
          <a:ln w="9360">
            <a:noFill/>
          </a:ln>
        </p:spPr>
      </p:pic>
      <p:pic>
        <p:nvPicPr>
          <p:cNvPr id="115" name="Picture 9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70280" y="4484520"/>
            <a:ext cx="2015280" cy="1586880"/>
          </a:xfrm>
          <a:prstGeom prst="rect">
            <a:avLst/>
          </a:prstGeom>
          <a:ln w="9360">
            <a:noFill/>
          </a:ln>
        </p:spPr>
      </p:pic>
      <p:pic>
        <p:nvPicPr>
          <p:cNvPr id="116" name="Picture 10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4536000" y="4464000"/>
            <a:ext cx="1828080" cy="1583640"/>
          </a:xfrm>
          <a:prstGeom prst="rect">
            <a:avLst/>
          </a:prstGeom>
          <a:ln w="9360">
            <a:noFill/>
          </a:ln>
        </p:spPr>
      </p:pic>
      <p:pic>
        <p:nvPicPr>
          <p:cNvPr id="117" name="Picture 11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6654600" y="4387680"/>
            <a:ext cx="1828080" cy="1583640"/>
          </a:xfrm>
          <a:prstGeom prst="rect">
            <a:avLst/>
          </a:prstGeom>
          <a:ln w="9360">
            <a:noFill/>
          </a:ln>
        </p:spPr>
      </p:pic>
      <p:pic>
        <p:nvPicPr>
          <p:cNvPr id="118" name="Picture 12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2519280" y="2520000"/>
            <a:ext cx="1799640" cy="1583640"/>
          </a:xfrm>
          <a:prstGeom prst="rect">
            <a:avLst/>
          </a:prstGeom>
          <a:ln w="9360">
            <a:noFill/>
          </a:ln>
        </p:spPr>
      </p:pic>
      <p:pic>
        <p:nvPicPr>
          <p:cNvPr id="119" name="Picture 13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4536000" y="2592000"/>
            <a:ext cx="1828080" cy="1583640"/>
          </a:xfrm>
          <a:prstGeom prst="rect">
            <a:avLst/>
          </a:prstGeom>
          <a:ln w="9360">
            <a:noFill/>
          </a:ln>
        </p:spPr>
      </p:pic>
      <p:pic>
        <p:nvPicPr>
          <p:cNvPr id="120" name="Picture 14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6696000" y="2552400"/>
            <a:ext cx="1828080" cy="1623240"/>
          </a:xfrm>
          <a:prstGeom prst="rect">
            <a:avLst/>
          </a:prstGeom>
          <a:ln w="9360">
            <a:noFill/>
          </a:ln>
        </p:spPr>
      </p:pic>
      <p:pic>
        <p:nvPicPr>
          <p:cNvPr id="121" name="Picture 15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6543720" y="6048000"/>
            <a:ext cx="2242440" cy="575640"/>
          </a:xfrm>
          <a:prstGeom prst="rect">
            <a:avLst/>
          </a:prstGeom>
          <a:ln w="9360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" name="Picture 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3280" cy="6857280"/>
          </a:xfrm>
          <a:prstGeom prst="rect">
            <a:avLst/>
          </a:prstGeom>
          <a:ln w="9360">
            <a:noFill/>
          </a:ln>
        </p:spPr>
      </p:pic>
      <p:sp>
        <p:nvSpPr>
          <p:cNvPr id="123" name="CustomShape 1"/>
          <p:cNvSpPr/>
          <p:nvPr/>
        </p:nvSpPr>
        <p:spPr>
          <a:xfrm>
            <a:off x="287280" y="330120"/>
            <a:ext cx="8640000" cy="677160"/>
          </a:xfrm>
          <a:prstGeom prst="rect">
            <a:avLst/>
          </a:prstGeom>
          <a:noFill/>
          <a:ln w="9360">
            <a:noFill/>
          </a:ln>
        </p:spPr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ru-RU" sz="3200" b="1">
                <a:solidFill>
                  <a:srgbClr val="C5000B"/>
                </a:solidFill>
                <a:latin typeface="Segoe Print"/>
                <a:ea typeface="Microsoft YaHei"/>
              </a:rPr>
              <a:t>Последовательность конструирования:</a:t>
            </a:r>
            <a:endParaRPr/>
          </a:p>
        </p:txBody>
      </p:sp>
      <p:sp>
        <p:nvSpPr>
          <p:cNvPr id="124" name="CustomShape 2"/>
          <p:cNvSpPr/>
          <p:nvPr/>
        </p:nvSpPr>
        <p:spPr>
          <a:xfrm>
            <a:off x="857160" y="571320"/>
            <a:ext cx="8213040" cy="1356480"/>
          </a:xfrm>
          <a:prstGeom prst="rect">
            <a:avLst/>
          </a:prstGeom>
          <a:noFill/>
          <a:ln w="9360">
            <a:noFill/>
          </a:ln>
        </p:spPr>
        <p:txBody>
          <a:bodyPr lIns="90000" tIns="46800" rIns="90000" bIns="46800"/>
          <a:lstStyle/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  <a:buBlip>
                <a:blip r:embed="rId4"/>
              </a:buBlip>
            </a:pPr>
            <a:r>
              <a:rPr lang="ru-RU" sz="2000" b="1">
                <a:solidFill>
                  <a:srgbClr val="16165D"/>
                </a:solidFill>
                <a:latin typeface="Segoe Print"/>
                <a:ea typeface="Microsoft YaHei"/>
              </a:rPr>
              <a:t>Работа в группах:                                                 объединение тематических фигур в единую композицию.</a:t>
            </a:r>
            <a:endParaRPr/>
          </a:p>
        </p:txBody>
      </p:sp>
      <p:pic>
        <p:nvPicPr>
          <p:cNvPr id="125" name="Picture 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00040" y="2143080"/>
            <a:ext cx="8152560" cy="4463280"/>
          </a:xfrm>
          <a:prstGeom prst="rect">
            <a:avLst/>
          </a:prstGeom>
          <a:ln w="9360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" name="Picture 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3280" cy="6857280"/>
          </a:xfrm>
          <a:prstGeom prst="rect">
            <a:avLst/>
          </a:prstGeom>
          <a:ln w="9360">
            <a:noFill/>
          </a:ln>
        </p:spPr>
      </p:pic>
      <p:sp>
        <p:nvSpPr>
          <p:cNvPr id="127" name="CustomShape 1"/>
          <p:cNvSpPr/>
          <p:nvPr/>
        </p:nvSpPr>
        <p:spPr>
          <a:xfrm>
            <a:off x="571320" y="642960"/>
            <a:ext cx="8211600" cy="1928160"/>
          </a:xfrm>
          <a:prstGeom prst="rect">
            <a:avLst/>
          </a:prstGeom>
          <a:noFill/>
          <a:ln w="9360">
            <a:noFill/>
          </a:ln>
        </p:spPr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endParaRPr/>
          </a:p>
          <a:p>
            <a:pPr algn="ctr">
              <a:lnSpc>
                <a:spcPct val="100000"/>
              </a:lnSpc>
            </a:pPr>
            <a:endParaRPr/>
          </a:p>
        </p:txBody>
      </p:sp>
      <p:pic>
        <p:nvPicPr>
          <p:cNvPr id="128" name="Picture 7"/>
          <p:cNvPicPr/>
          <p:nvPr/>
        </p:nvPicPr>
        <p:blipFill>
          <a:blip r:embed="rId4" cstate="print"/>
          <a:srcRect l="4556" t="17898" r="5278" b="14343"/>
          <a:stretch>
            <a:fillRect/>
          </a:stretch>
        </p:blipFill>
        <p:spPr>
          <a:xfrm>
            <a:off x="1000080" y="2428920"/>
            <a:ext cx="6928920" cy="2928240"/>
          </a:xfrm>
          <a:prstGeom prst="rect">
            <a:avLst/>
          </a:prstGeom>
          <a:ln w="9360">
            <a:noFill/>
          </a:ln>
        </p:spPr>
      </p:pic>
      <p:pic>
        <p:nvPicPr>
          <p:cNvPr id="129" name="Picture 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616000" y="5832000"/>
            <a:ext cx="3357000" cy="763920"/>
          </a:xfrm>
          <a:prstGeom prst="rect">
            <a:avLst/>
          </a:prstGeom>
          <a:ln w="9360">
            <a:noFill/>
          </a:ln>
        </p:spPr>
      </p:pic>
      <p:sp>
        <p:nvSpPr>
          <p:cNvPr id="130" name="TextShape 2"/>
          <p:cNvSpPr txBox="1"/>
          <p:nvPr/>
        </p:nvSpPr>
        <p:spPr>
          <a:xfrm>
            <a:off x="457200" y="221040"/>
            <a:ext cx="8228880" cy="124992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lang="ru-RU" sz="3600" b="1">
                <a:solidFill>
                  <a:srgbClr val="002060"/>
                </a:solidFill>
                <a:latin typeface="Segoe Print"/>
              </a:rPr>
              <a:t>«Крепость богатырей»</a:t>
            </a:r>
            <a:endParaRPr/>
          </a:p>
        </p:txBody>
      </p:sp>
      <p:sp>
        <p:nvSpPr>
          <p:cNvPr id="131" name="TextShape 3"/>
          <p:cNvSpPr txBox="1"/>
          <p:nvPr/>
        </p:nvSpPr>
        <p:spPr>
          <a:xfrm>
            <a:off x="571320" y="1268640"/>
            <a:ext cx="8114760" cy="37440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" name="Picture 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188640"/>
            <a:ext cx="9143280" cy="6668640"/>
          </a:xfrm>
          <a:prstGeom prst="rect">
            <a:avLst/>
          </a:prstGeom>
          <a:ln w="9360">
            <a:noFill/>
          </a:ln>
        </p:spPr>
      </p:pic>
      <p:pic>
        <p:nvPicPr>
          <p:cNvPr id="133" name="Picture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55640" y="980640"/>
            <a:ext cx="7830360" cy="4358520"/>
          </a:xfrm>
          <a:prstGeom prst="rect">
            <a:avLst/>
          </a:prstGeom>
          <a:ln w="9360">
            <a:noFill/>
          </a:ln>
        </p:spPr>
      </p:pic>
      <p:pic>
        <p:nvPicPr>
          <p:cNvPr id="134" name="Picture 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400000" y="5688000"/>
            <a:ext cx="3456000" cy="792000"/>
          </a:xfrm>
          <a:prstGeom prst="rect">
            <a:avLst/>
          </a:prstGeom>
          <a:ln w="9360">
            <a:noFill/>
          </a:ln>
        </p:spPr>
      </p:pic>
      <p:sp>
        <p:nvSpPr>
          <p:cNvPr id="135" name="TextShape 1"/>
          <p:cNvSpPr txBox="1"/>
          <p:nvPr/>
        </p:nvSpPr>
        <p:spPr>
          <a:xfrm>
            <a:off x="457200" y="221040"/>
            <a:ext cx="8228880" cy="9032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lang="ru-RU" sz="2800" b="1">
                <a:solidFill>
                  <a:srgbClr val="002060"/>
                </a:solidFill>
                <a:latin typeface="Segoe Print"/>
              </a:rPr>
              <a:t>«Интерьер для кукольного домика»</a:t>
            </a:r>
            <a:endParaRPr/>
          </a:p>
        </p:txBody>
      </p:sp>
      <p:sp>
        <p:nvSpPr>
          <p:cNvPr id="136" name="TextShape 2"/>
          <p:cNvSpPr txBox="1"/>
          <p:nvPr/>
        </p:nvSpPr>
        <p:spPr>
          <a:xfrm>
            <a:off x="556200" y="1124640"/>
            <a:ext cx="8228880" cy="39772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7" name="Picture 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3280" cy="6857280"/>
          </a:xfrm>
          <a:prstGeom prst="rect">
            <a:avLst/>
          </a:prstGeom>
          <a:ln w="9360">
            <a:noFill/>
          </a:ln>
        </p:spPr>
      </p:pic>
      <p:sp>
        <p:nvSpPr>
          <p:cNvPr id="138" name="CustomShape 1"/>
          <p:cNvSpPr/>
          <p:nvPr/>
        </p:nvSpPr>
        <p:spPr>
          <a:xfrm>
            <a:off x="287280" y="330120"/>
            <a:ext cx="8640000" cy="677160"/>
          </a:xfrm>
          <a:prstGeom prst="rect">
            <a:avLst/>
          </a:prstGeom>
          <a:noFill/>
          <a:ln w="9360">
            <a:noFill/>
          </a:ln>
        </p:spPr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ru-RU" sz="3200" b="1">
                <a:solidFill>
                  <a:srgbClr val="C5000B"/>
                </a:solidFill>
                <a:latin typeface="Segoe Print"/>
                <a:ea typeface="Microsoft YaHei"/>
              </a:rPr>
              <a:t>Последовательность конструирования:</a:t>
            </a:r>
            <a:endParaRPr/>
          </a:p>
        </p:txBody>
      </p:sp>
      <p:sp>
        <p:nvSpPr>
          <p:cNvPr id="139" name="CustomShape 2"/>
          <p:cNvSpPr/>
          <p:nvPr/>
        </p:nvSpPr>
        <p:spPr>
          <a:xfrm>
            <a:off x="1071360" y="779400"/>
            <a:ext cx="6679440" cy="1294560"/>
          </a:xfrm>
          <a:prstGeom prst="rect">
            <a:avLst/>
          </a:prstGeom>
          <a:noFill/>
          <a:ln w="9360">
            <a:noFill/>
          </a:ln>
        </p:spPr>
        <p:txBody>
          <a:bodyPr lIns="90000" tIns="46800" rIns="90000" bIns="46800"/>
          <a:lstStyle/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  <a:buBlip>
                <a:blip r:embed="rId4"/>
              </a:buBlip>
            </a:pPr>
            <a:r>
              <a:rPr lang="ru-RU" sz="2800" b="1">
                <a:solidFill>
                  <a:srgbClr val="16165D"/>
                </a:solidFill>
                <a:latin typeface="Segoe Print"/>
                <a:ea typeface="Microsoft YaHei"/>
              </a:rPr>
              <a:t>Демонтаж построек.</a:t>
            </a:r>
            <a:endParaRPr/>
          </a:p>
        </p:txBody>
      </p:sp>
      <p:pic>
        <p:nvPicPr>
          <p:cNvPr id="140" name="Picture 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87200" y="2448000"/>
            <a:ext cx="4098240" cy="3023640"/>
          </a:xfrm>
          <a:prstGeom prst="rect">
            <a:avLst/>
          </a:prstGeom>
          <a:ln w="9360">
            <a:noFill/>
          </a:ln>
        </p:spPr>
      </p:pic>
      <p:pic>
        <p:nvPicPr>
          <p:cNvPr id="141" name="Picture 8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4535640" y="2448000"/>
            <a:ext cx="4407840" cy="3023640"/>
          </a:xfrm>
          <a:prstGeom prst="rect">
            <a:avLst/>
          </a:prstGeom>
          <a:ln w="9360">
            <a:noFill/>
          </a:ln>
        </p:spPr>
      </p:pic>
      <p:pic>
        <p:nvPicPr>
          <p:cNvPr id="142" name="Picture 9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5400720" y="5616720"/>
            <a:ext cx="3598200" cy="1080360"/>
          </a:xfrm>
          <a:prstGeom prst="rect">
            <a:avLst/>
          </a:prstGeom>
          <a:ln w="9360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" name="Picture 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3280" cy="6857280"/>
          </a:xfrm>
          <a:prstGeom prst="rect">
            <a:avLst/>
          </a:prstGeom>
          <a:ln w="9360">
            <a:noFill/>
          </a:ln>
        </p:spPr>
      </p:pic>
      <p:sp>
        <p:nvSpPr>
          <p:cNvPr id="144" name="CustomShape 1"/>
          <p:cNvSpPr/>
          <p:nvPr/>
        </p:nvSpPr>
        <p:spPr>
          <a:xfrm>
            <a:off x="500040" y="257040"/>
            <a:ext cx="8282880" cy="1528200"/>
          </a:xfrm>
          <a:prstGeom prst="rect">
            <a:avLst/>
          </a:prstGeom>
          <a:noFill/>
          <a:ln w="9360">
            <a:noFill/>
          </a:ln>
        </p:spPr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ru-RU" sz="2000" b="1">
                <a:solidFill>
                  <a:srgbClr val="16165D"/>
                </a:solidFill>
                <a:latin typeface="Segoe Print"/>
                <a:ea typeface="Microsoft YaHei"/>
              </a:rPr>
              <a:t>В дальнейшем, когда дети освоят навыки креативного моделирования и научатся синтезировать свои собственные объемные конструкции, можно создавать и организовывать авторские выставки созданные в результате совместного семейного творчества.</a:t>
            </a:r>
            <a:endParaRPr/>
          </a:p>
        </p:txBody>
      </p:sp>
      <p:pic>
        <p:nvPicPr>
          <p:cNvPr id="145" name="Picture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71360" y="2000160"/>
            <a:ext cx="7209720" cy="4341240"/>
          </a:xfrm>
          <a:prstGeom prst="rect">
            <a:avLst/>
          </a:prstGeom>
          <a:ln w="9360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6" name="Picture 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3280" cy="6857280"/>
          </a:xfrm>
          <a:prstGeom prst="rect">
            <a:avLst/>
          </a:prstGeom>
          <a:ln w="9360">
            <a:noFill/>
          </a:ln>
        </p:spPr>
      </p:pic>
      <p:sp>
        <p:nvSpPr>
          <p:cNvPr id="147" name="CustomShape 1"/>
          <p:cNvSpPr/>
          <p:nvPr/>
        </p:nvSpPr>
        <p:spPr>
          <a:xfrm>
            <a:off x="266760" y="3743280"/>
            <a:ext cx="8228880" cy="2878920"/>
          </a:xfrm>
          <a:prstGeom prst="rect">
            <a:avLst/>
          </a:prstGeom>
          <a:noFill/>
          <a:ln w="9360">
            <a:noFill/>
          </a:ln>
        </p:spPr>
      </p:sp>
      <p:sp>
        <p:nvSpPr>
          <p:cNvPr id="148" name="CustomShape 2"/>
          <p:cNvSpPr/>
          <p:nvPr/>
        </p:nvSpPr>
        <p:spPr>
          <a:xfrm>
            <a:off x="216000" y="2303640"/>
            <a:ext cx="8635320" cy="936000"/>
          </a:xfrm>
          <a:prstGeom prst="rect">
            <a:avLst/>
          </a:prstGeom>
          <a:noFill/>
          <a:ln w="9360">
            <a:noFill/>
          </a:ln>
        </p:spPr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endParaRPr/>
          </a:p>
          <a:p>
            <a:pPr algn="ctr">
              <a:lnSpc>
                <a:spcPct val="100000"/>
              </a:lnSpc>
            </a:pPr>
            <a:endParaRPr/>
          </a:p>
          <a:p>
            <a:pPr algn="ctr">
              <a:lnSpc>
                <a:spcPct val="100000"/>
              </a:lnSpc>
            </a:pPr>
            <a:endParaRPr/>
          </a:p>
          <a:p>
            <a:pPr algn="ctr">
              <a:lnSpc>
                <a:spcPct val="100000"/>
              </a:lnSpc>
            </a:pPr>
            <a:endParaRPr/>
          </a:p>
          <a:p>
            <a:pPr algn="ctr">
              <a:lnSpc>
                <a:spcPct val="100000"/>
              </a:lnSpc>
            </a:pPr>
            <a:endParaRPr/>
          </a:p>
          <a:p>
            <a:pPr algn="ctr">
              <a:lnSpc>
                <a:spcPct val="100000"/>
              </a:lnSpc>
            </a:pPr>
            <a:r>
              <a:rPr lang="ru-RU" sz="4400" b="1">
                <a:solidFill>
                  <a:srgbClr val="16165D"/>
                </a:solidFill>
                <a:latin typeface="Segoe Print"/>
                <a:ea typeface="Microsoft YaHei"/>
              </a:rPr>
              <a:t>Спасибо за внимание!!!</a:t>
            </a:r>
            <a:endParaRPr/>
          </a:p>
          <a:p>
            <a:pPr algn="ctr">
              <a:lnSpc>
                <a:spcPct val="100000"/>
              </a:lnSpc>
            </a:pPr>
            <a:endParaRPr/>
          </a:p>
        </p:txBody>
      </p:sp>
      <p:sp>
        <p:nvSpPr>
          <p:cNvPr id="149" name="CustomShape 3"/>
          <p:cNvSpPr/>
          <p:nvPr/>
        </p:nvSpPr>
        <p:spPr>
          <a:xfrm>
            <a:off x="216000" y="4656240"/>
            <a:ext cx="8635320" cy="1247040"/>
          </a:xfrm>
          <a:prstGeom prst="rect">
            <a:avLst/>
          </a:prstGeom>
          <a:noFill/>
          <a:ln w="9360">
            <a:noFill/>
          </a:ln>
        </p:spPr>
      </p:sp>
      <p:sp>
        <p:nvSpPr>
          <p:cNvPr id="150" name="CustomShape 4"/>
          <p:cNvSpPr/>
          <p:nvPr/>
        </p:nvSpPr>
        <p:spPr>
          <a:xfrm>
            <a:off x="5184720" y="216000"/>
            <a:ext cx="3834720" cy="577080"/>
          </a:xfrm>
          <a:prstGeom prst="rect">
            <a:avLst/>
          </a:prstGeom>
          <a:noFill/>
          <a:ln w="9360">
            <a:noFill/>
          </a:ln>
        </p:spPr>
      </p:sp>
      <p:pic>
        <p:nvPicPr>
          <p:cNvPr id="151" name="Picture 1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286000" y="2143080"/>
            <a:ext cx="4895280" cy="1439280"/>
          </a:xfrm>
          <a:prstGeom prst="rect">
            <a:avLst/>
          </a:prstGeom>
          <a:ln w="9360">
            <a:noFill/>
          </a:ln>
        </p:spPr>
      </p:pic>
      <p:sp>
        <p:nvSpPr>
          <p:cNvPr id="152" name="CustomShape 5"/>
          <p:cNvSpPr/>
          <p:nvPr/>
        </p:nvSpPr>
        <p:spPr>
          <a:xfrm>
            <a:off x="2789280" y="5975280"/>
            <a:ext cx="3834720" cy="577080"/>
          </a:xfrm>
          <a:prstGeom prst="rect">
            <a:avLst/>
          </a:prstGeom>
          <a:noFill/>
          <a:ln w="9360">
            <a:noFill/>
          </a:ln>
        </p:spPr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339</Words>
  <Application>Microsoft Office PowerPoint</Application>
  <PresentationFormat>Экран (4:3)</PresentationFormat>
  <Paragraphs>61</Paragraphs>
  <Slides>14</Slides>
  <Notes>14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14</vt:i4>
      </vt:variant>
    </vt:vector>
  </HeadingPairs>
  <TitlesOfParts>
    <vt:vector size="16" baseType="lpstr">
      <vt:lpstr>Office Theme</vt:lpstr>
      <vt:lpstr>Office Theme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1</dc:creator>
  <cp:lastModifiedBy>1</cp:lastModifiedBy>
  <cp:revision>1</cp:revision>
  <dcterms:modified xsi:type="dcterms:W3CDTF">2015-12-09T10:59:54Z</dcterms:modified>
</cp:coreProperties>
</file>